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05613" cy="994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2ADE8-5566-40B1-B388-14AA45F65308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EB75-50FE-4DB1-867B-F2BA2EB264B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708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AE3BB-D3CB-46B6-ACF3-F64947BD7C0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481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AE3BB-D3CB-46B6-ACF3-F64947BD7C0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965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0526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925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652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085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397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0564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430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22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285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077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8339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B6F36-8888-4F83-85C8-6800B77C25C7}" type="datetimeFigureOut">
              <a:rPr lang="pt-BR" smtClean="0"/>
              <a:pPr/>
              <a:t>13/9/2019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6A92C-C1EF-4A2F-8861-09CE193860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541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inmarketcap.com/char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626946" y="1668408"/>
            <a:ext cx="7932993" cy="1442426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DESAFIOS REGULATÓRIOS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 smtClean="0">
                <a:solidFill>
                  <a:srgbClr val="1496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torno da emissão e negociação de criptoativos e o </a:t>
            </a:r>
            <a:r>
              <a:rPr lang="pt-BR" sz="3600" i="1" dirty="0" err="1" smtClean="0">
                <a:solidFill>
                  <a:srgbClr val="1496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sandbox</a:t>
            </a:r>
            <a:r>
              <a:rPr lang="pt-BR" sz="3600" dirty="0" smtClean="0">
                <a:solidFill>
                  <a:srgbClr val="1496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como uma possível solução</a:t>
            </a:r>
          </a:p>
          <a:p>
            <a:pPr algn="just"/>
            <a:endParaRPr lang="pt-BR" sz="1000" dirty="0" smtClean="0">
              <a:solidFill>
                <a:srgbClr val="1496B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pt-BR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José Luiz Homem de </a:t>
            </a:r>
            <a:r>
              <a:rPr lang="pt-BR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Mello, Tatiana Guazzelli, Alessandra </a:t>
            </a:r>
            <a:r>
              <a:rPr lang="pt-BR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Carolina </a:t>
            </a:r>
            <a:r>
              <a:rPr lang="pt-BR" sz="2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Rossi Martins, Giovana Grupenmacher</a:t>
            </a:r>
            <a:endParaRPr lang="pt-BR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9040791" y="5135781"/>
            <a:ext cx="210040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8832561" y="5208220"/>
            <a:ext cx="2399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Setembro 2019</a:t>
            </a:r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844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603959" y="253609"/>
            <a:ext cx="3928557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INTRODUÇÃO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697242"/>
            <a:ext cx="11221642" cy="53489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mercado de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criptoativos vêm ganhando grande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destaque nos últimos anos</a:t>
            </a:r>
          </a:p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Relevância facilmente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compreendida pelos números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este mercado movimenta, sendo reforçada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crescente utilização dos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ICOs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Coin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Offerings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ou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ITOs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1400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Token </a:t>
            </a:r>
            <a:r>
              <a:rPr lang="pt-BR" sz="1400" dirty="0" err="1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Offerings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como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nova alternativa de captação de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Dados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recentes mostram que o valor total do mercado de </a:t>
            </a:r>
            <a:r>
              <a:rPr lang="pt-BR" sz="1400" dirty="0" err="1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chega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cerca de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US$260 bilhões. </a:t>
            </a: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0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https://coinmarketcap.com/charts/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351" y="2144336"/>
            <a:ext cx="11458575" cy="38671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95361" y="3668476"/>
            <a:ext cx="2505075" cy="685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81438" y="3159332"/>
            <a:ext cx="2447925" cy="619125"/>
          </a:xfrm>
          <a:prstGeom prst="rect">
            <a:avLst/>
          </a:prstGeom>
        </p:spPr>
      </p:pic>
      <p:sp>
        <p:nvSpPr>
          <p:cNvPr id="6" name="Texto explicativo retangular 5"/>
          <p:cNvSpPr/>
          <p:nvPr/>
        </p:nvSpPr>
        <p:spPr>
          <a:xfrm>
            <a:off x="6227328" y="3056766"/>
            <a:ext cx="2485748" cy="772357"/>
          </a:xfrm>
          <a:prstGeom prst="wedgeRectCallout">
            <a:avLst>
              <a:gd name="adj1" fmla="val 42738"/>
              <a:gd name="adj2" fmla="val 556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Texto explicativo retangular 9"/>
          <p:cNvSpPr/>
          <p:nvPr/>
        </p:nvSpPr>
        <p:spPr>
          <a:xfrm>
            <a:off x="9495361" y="3639600"/>
            <a:ext cx="2372588" cy="685800"/>
          </a:xfrm>
          <a:prstGeom prst="wedgeRectCallout">
            <a:avLst>
              <a:gd name="adj1" fmla="val 24604"/>
              <a:gd name="adj2" fmla="val 11583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619748" y="491706"/>
            <a:ext cx="8584637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</p:spTree>
    <p:extLst>
      <p:ext uri="{BB962C8B-B14F-4D97-AF65-F5344CB8AC3E}">
        <p14:creationId xmlns:p14="http://schemas.microsoft.com/office/powerpoint/2010/main" xmlns="" val="98340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623211" y="253609"/>
            <a:ext cx="3928557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 </a:t>
            </a: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QUE SÃO CRIPTOATIVOS? 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697242"/>
            <a:ext cx="11221642" cy="53489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endParaRPr lang="pt-BR" sz="16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Critpoativos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 ativos criados em formato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denominados em sua própria unidade de conta, criados e transacionados com utilização de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criptografia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em tecnologia de registro distribuído (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ledger</a:t>
            </a:r>
            <a:r>
              <a:rPr lang="pt-BR" sz="1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1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6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inovou na maneira de realizar transações econômicas e atividades financeiras, trazendo uma nova forma de representação dos ativos </a:t>
            </a: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financeiros e dos valores mobiliários.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muita discussão sobre a 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natureza jurídica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criptoativos e, consequentemente, qual o regime jurídico que deve disciplinar as relações e transações envolvendo tais ativos. </a:t>
            </a: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2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natureza jurídica é de difícil definição, havendo discussão se os criptoativos teriam uma natureza própria ou uma natureza conforme o uso que se dá a ele (por exemplo, se utilizado como um meio de troca e de investimento, com propriedades econômicas semelhantes às de uma moeda, ou como uma representação de valores mobiliários, entre outras). </a:t>
            </a:r>
            <a:endParaRPr lang="pt-BR" sz="16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7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19748" y="491706"/>
            <a:ext cx="8584637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</p:spTree>
    <p:extLst>
      <p:ext uri="{BB962C8B-B14F-4D97-AF65-F5344CB8AC3E}">
        <p14:creationId xmlns:p14="http://schemas.microsoft.com/office/powerpoint/2010/main" xmlns="" val="265214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7" y="697242"/>
            <a:ext cx="11300375" cy="53489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00"/>
              </a:lnSpc>
              <a:spcBef>
                <a:spcPts val="600"/>
              </a:spcBef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criptoativos podem ser empregados para diferentes fins, podendo ser classificados como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endParaRPr lang="pt-BR" sz="1500" b="1" i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r>
              <a:rPr lang="pt-BR" sz="15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servem como uma espécie de ficha para o uso futuro de um serviço e/ou produto.</a:t>
            </a: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endParaRPr lang="pt-BR" sz="15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r>
              <a:rPr lang="pt-BR" sz="15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Criptocurrencies</a:t>
            </a:r>
            <a:r>
              <a:rPr lang="pt-BR" sz="15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possuem funções que se assemelham a de uma moeda, uma vez que possuem valor de troca, servindo para transferência e armazenamento de valores.</a:t>
            </a: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endParaRPr lang="pt-BR" sz="1500" b="1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r>
              <a:rPr lang="pt-BR" sz="15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  <a:r>
              <a:rPr lang="pt-BR" sz="15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ativos que permitem a captação de recursos junto ao público, com características de investimento, e que se enquadram na definição de valores mobiliários como título/contrato de investimento coletivo:</a:t>
            </a:r>
          </a:p>
          <a:p>
            <a:pPr marL="1281113" lvl="3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passíveis de serem ofertados publicamente</a:t>
            </a:r>
          </a:p>
          <a:p>
            <a:pPr marL="1281113" lvl="3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geram direito de participação, parceria ou remuneração</a:t>
            </a:r>
          </a:p>
          <a:p>
            <a:pPr marL="1281113" lvl="3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possuem seus rendimentos advindos do esforço do empreendedor ou de terceiros</a:t>
            </a:r>
          </a:p>
          <a:p>
            <a:pPr lvl="1" algn="just">
              <a:lnSpc>
                <a:spcPts val="1700"/>
              </a:lnSpc>
              <a:spcBef>
                <a:spcPts val="600"/>
              </a:spcBef>
            </a:pPr>
            <a:endParaRPr lang="pt-BR" sz="15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300"/>
              </a:spcBef>
            </a:pPr>
            <a:r>
              <a:rPr lang="pt-BR" sz="1500" b="1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Híbridos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determinados </a:t>
            </a:r>
            <a:r>
              <a:rPr lang="pt-BR" sz="15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poderão ser utilizados meramente como </a:t>
            </a:r>
            <a:r>
              <a:rPr lang="pt-BR" sz="15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pt-BR" sz="15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certos sujeitos e terem caráter de </a:t>
            </a:r>
            <a:r>
              <a:rPr lang="pt-BR" sz="15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  <a:r>
              <a:rPr lang="pt-BR" sz="15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outros. Portanto, a função de um criptoativo não é, necessariamente, única. </a:t>
            </a:r>
          </a:p>
          <a:p>
            <a:pPr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endParaRPr lang="pt-BR" sz="15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600"/>
              </a:spcBef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Atualmente, não há um arcabouço jurídico próprio para os </a:t>
            </a:r>
            <a:r>
              <a:rPr lang="pt-BR" sz="15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5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15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híbridos. </a:t>
            </a:r>
          </a:p>
          <a:p>
            <a:pPr algn="just">
              <a:lnSpc>
                <a:spcPts val="1700"/>
              </a:lnSpc>
              <a:spcBef>
                <a:spcPts val="0"/>
              </a:spcBef>
            </a:pPr>
            <a:endParaRPr lang="pt-BR" sz="15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600"/>
              </a:spcBef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enquadramento como </a:t>
            </a:r>
            <a:r>
              <a:rPr lang="pt-BR" sz="15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5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atrai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competência da 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CVM, sendo neste caso aplicável os normativos do mercado de capitais tradicional. </a:t>
            </a:r>
            <a:endParaRPr lang="pt-BR" sz="15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</a:pPr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7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23209" y="253609"/>
            <a:ext cx="3928557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CATEGORIAS DE CRIPTOATIVOS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19748" y="491706"/>
            <a:ext cx="8584637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</p:spTree>
    <p:extLst>
      <p:ext uri="{BB962C8B-B14F-4D97-AF65-F5344CB8AC3E}">
        <p14:creationId xmlns:p14="http://schemas.microsoft.com/office/powerpoint/2010/main" xmlns="" val="39970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613585" y="253609"/>
            <a:ext cx="2463652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CRIPTOEXCHANGES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697242"/>
            <a:ext cx="10992365" cy="5163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1500" b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criptoexchanges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plataformas destinadas à </a:t>
            </a:r>
            <a:r>
              <a:rPr lang="pt-BR" sz="15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negociação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ativos criptografados entre diferentes indivíduos e funcionam como </a:t>
            </a:r>
            <a:r>
              <a:rPr lang="pt-BR" sz="15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intermediários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facilitando as trocas com criptoativos e garantindo a liquidação de tais operações. </a:t>
            </a: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endParaRPr lang="pt-BR" sz="15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plataformas são, muitas vezes, a porta de entrada dos indivíduos para o mundo de criptoativos. Estas constituem a forma mais popular para a compra de criptoativos com a utilização de moeda corrente nacional, sendo o ponto de contato do mercado financeiro tradicional com a realidade em </a:t>
            </a:r>
            <a:r>
              <a:rPr lang="pt-BR" sz="15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endParaRPr lang="pt-BR" sz="15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primeiro conceito foi criado pela IN 1.888/2019, artigo 5º, o qual define como </a:t>
            </a:r>
            <a:r>
              <a:rPr lang="pt-BR" sz="15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criptoativos a pessoa jurídica 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“ainda que não financeira, que oferece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referentes a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operações realizadas com criptoativos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inclusive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intermediação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negociação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custódia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que pode aceitar quaisquer meios de pagamento, inclusive outros criptoativos”</a:t>
            </a: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endParaRPr lang="pt-BR" sz="1500" i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o parágrafo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único 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5º da </a:t>
            </a:r>
            <a:r>
              <a:rPr lang="pt-BR" sz="15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1.888/2019, “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incluem-se no conceito de intermediação de operações realizadas com criptoativos, a </a:t>
            </a:r>
            <a:r>
              <a:rPr lang="pt-BR" sz="1500" b="1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disponibilização de ambientes </a:t>
            </a:r>
            <a:r>
              <a:rPr lang="pt-BR" sz="15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realização das operações de compra e venda de criptoativo realizadas entre os próprios usuários de seus serviços</a:t>
            </a: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endParaRPr lang="pt-BR" sz="15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5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Atualmente, não há, no Brasil, um arcabouço regulatório que enderece as questões relacionadas a tais plataformas.  </a:t>
            </a:r>
            <a:endParaRPr lang="pt-BR" sz="15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V="1">
            <a:off x="619748" y="491706"/>
            <a:ext cx="8584637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</p:spTree>
    <p:extLst>
      <p:ext uri="{BB962C8B-B14F-4D97-AF65-F5344CB8AC3E}">
        <p14:creationId xmlns:p14="http://schemas.microsoft.com/office/powerpoint/2010/main" xmlns="" val="389134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 flipV="1">
            <a:off x="619748" y="491706"/>
            <a:ext cx="8584637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7" y="697242"/>
            <a:ext cx="11271499" cy="53489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Receita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primeira autoridade a se manifestar sobre o tema, explicando por meio do documento de “Perguntas e Respostas – Imposto de Renda Pessoa Física”, em 2017, que as </a:t>
            </a:r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devem ser declaradas na ficha de bens e direitos como outros bens, equiparando-se a um ativo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financeiro para tal fim. </a:t>
            </a:r>
          </a:p>
          <a:p>
            <a:pPr marL="0" indent="0" algn="just">
              <a:buNone/>
            </a:pPr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Banco Central se manifestou, em 2014, no sentido de diferenciar as </a:t>
            </a:r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“moedas eletrônicas” por meio do Comunicado 25.306, de 19.2.2014. Neste Comunicado, o Bacen deixa claro que as </a:t>
            </a:r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são denominadas em unidade de conta distinta das moedas emitidas por governos soberanos e não caracterizam dispositivo ou sistema eletrônico para armazenamento em reais. O regulador esclarece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criptomoedas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não são reguladas, autorizadas ou supervisionadas pelo Banco Central. </a:t>
            </a:r>
          </a:p>
          <a:p>
            <a:pPr algn="just"/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CVM, por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meio de comunicados ao mercado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buscou alertar os investidores dos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riscos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relacionados a tais ativos, além de ter pulicado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esclarecendo que estariam enquadrados em sua competência regulatória quando tiverem por objeto </a:t>
            </a:r>
            <a:r>
              <a:rPr lang="pt-BR" sz="14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separando estes dos demais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criptoativos.</a:t>
            </a:r>
          </a:p>
          <a:p>
            <a:pPr algn="just"/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Recentemente a Receita Federal editou a Instrução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Normativa n.º 188/2019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traz a seguinte definição de criptoativo, mas a qual se aplica apenas para fins das obrigações assessórias das </a:t>
            </a:r>
            <a:r>
              <a:rPr lang="pt-BR" sz="1400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criptoexchanges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previstas em tal Instrução:</a:t>
            </a:r>
          </a:p>
          <a:p>
            <a:pPr marL="457200" lvl="1" indent="0" algn="just">
              <a:buNone/>
            </a:pPr>
            <a:endParaRPr lang="pt-BR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pt-BR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criptoativo: a representação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valor denominada em sua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própria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de conta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cujo preço pode ser expresso em moeda soberana local ou estrangeira, transacionado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eletronicamente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a utilização de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criptografia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 </a:t>
            </a:r>
            <a:r>
              <a:rPr lang="pt-BR" sz="14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tecnologias de registros distribuídos</a:t>
            </a:r>
            <a:r>
              <a:rPr lang="pt-BR" sz="14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pode ser utilizado como forma de investimento, instrumento de transferência de valores ou acesso a serviços, e que não constitui moeda de curso legal”. </a:t>
            </a:r>
            <a:endParaRPr lang="pt-BR" sz="14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03960" y="253609"/>
            <a:ext cx="7517674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VISÃO DOS ÓRGÃOS REGULADORES SOBRE CRIPTOATIVOS 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27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603957" y="253609"/>
            <a:ext cx="7336883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DESAFIOS REGULATÓRIOS NO ATUAL CENÁRIO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19748" y="524621"/>
            <a:ext cx="4768166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906792"/>
            <a:ext cx="10992365" cy="5163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00"/>
              </a:lnSpc>
              <a:spcBef>
                <a:spcPts val="900"/>
              </a:spcBef>
              <a:spcAft>
                <a:spcPts val="60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ausência de arcabouço regulatório próprio para o mercado de criptoativos é vista, assim, como um dos entraves para o melhor desenvolvimento deste mercado, principalmente em decorrência da: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insegurança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jurídica; 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imprevisibilidade geradas.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Prejuízo ao desenvolvimento do mercado, além de expor os investidores a maiores riscos. 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Preocupações de reguladores em diversas jurisdições com os riscos existentes neste mercado, incluindo: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risco de fraude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vulnerabilidade a ataques cibernéticos (por exemplo, risco de perda de ativos)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riscos de operações de lavagem de dinheiro e de evasão fiscal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manipulação de mercado </a:t>
            </a:r>
          </a:p>
          <a:p>
            <a:pPr lvl="1"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ausência de mecanismos voltados a proteção dos investidores (por exemplo, ausência de regras de divulgação de informações,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suitability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outro lado, no caso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 mercado de </a:t>
            </a:r>
            <a:r>
              <a:rPr lang="pt-BR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securities</a:t>
            </a:r>
            <a:r>
              <a:rPr lang="pt-B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a aplicação de todo o arcabouço regulatório do mercado de capitais tradicional impossibilita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seu desenvolvimento. 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grande complexidade do mercado de criptoativos e suas significativas diferenças em relação aos mercados tradicionais impõem um grande desafio para a criação de um marco regulatório adequado à realidade de tal mercado.</a:t>
            </a:r>
          </a:p>
          <a:p>
            <a:pPr algn="just">
              <a:lnSpc>
                <a:spcPts val="1700"/>
              </a:lnSpc>
              <a:spcBef>
                <a:spcPts val="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76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598343" y="253609"/>
            <a:ext cx="3945081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SANDBOX REGULATÓRIO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19748" y="524621"/>
            <a:ext cx="4768166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697242"/>
            <a:ext cx="11221642" cy="5163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</a:pP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Diante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 cenário, mostra-se interessante a adoção do modelo de </a:t>
            </a:r>
            <a:r>
              <a:rPr lang="pt-BR" sz="1400" i="1" dirty="0" err="1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sandbox</a:t>
            </a:r>
            <a:r>
              <a:rPr lang="pt-BR" sz="1400" i="1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regulatório para permitir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realização de testes controlados de novos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negócio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autorização temporária. </a:t>
            </a: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 utilizada em outros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para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testar a aplicação no mercado financeiro e de capitais de novas tecnologias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se adequam à regulamentação até então existente, mas cuja </a:t>
            </a: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pronta negativa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se apresentar como barreira à inovação. </a:t>
            </a:r>
            <a:endParaRPr lang="pt-BR" sz="1400" dirty="0" smtClean="0">
              <a:solidFill>
                <a:srgbClr val="4646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Permitirá </a:t>
            </a:r>
            <a:r>
              <a:rPr lang="pt-BR" sz="1400" dirty="0">
                <a:solidFill>
                  <a:srgbClr val="4646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avaliação, dentro de um ambiente controlado, do modelo regulatório que melhor atende às necessidades do mercado de criptoativos.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Há diferentes modelos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sandbox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regulatórios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em outras jurisdições, porém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como regra geral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possuem os seguintes objetivos:</a:t>
            </a:r>
          </a:p>
          <a:p>
            <a:pPr lvl="1" algn="just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incentivar o desenvolvimento de atividades inovadoras no mercado financeiro e de capitais</a:t>
            </a:r>
          </a:p>
          <a:p>
            <a:pPr lvl="1" algn="just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permitir a oferta de melhores serviços para os usuários</a:t>
            </a:r>
          </a:p>
          <a:p>
            <a:pPr lvl="1" algn="just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Incentivar a concorrência sem que se exponha o mercado a riscos desnecessários. </a:t>
            </a:r>
          </a:p>
        </p:txBody>
      </p:sp>
    </p:spTree>
    <p:extLst>
      <p:ext uri="{BB962C8B-B14F-4D97-AF65-F5344CB8AC3E}">
        <p14:creationId xmlns:p14="http://schemas.microsoft.com/office/powerpoint/2010/main" xmlns="" val="150482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/>
          <p:nvPr/>
        </p:nvSpPr>
        <p:spPr>
          <a:xfrm>
            <a:off x="598343" y="253609"/>
            <a:ext cx="3945081" cy="30264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1969"/>
              </a:lnSpc>
            </a:pPr>
            <a:r>
              <a:rPr lang="pt-BR" altLang="zh-CN" b="1" dirty="0" smtClean="0">
                <a:solidFill>
                  <a:srgbClr val="1496BB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CONCLUSÕES E DESAFIOS</a:t>
            </a:r>
            <a:endParaRPr lang="pt-BR" altLang="zh-CN" b="1" dirty="0">
              <a:solidFill>
                <a:srgbClr val="1496BB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619748" y="524621"/>
            <a:ext cx="4768166" cy="0"/>
          </a:xfrm>
          <a:prstGeom prst="line">
            <a:avLst/>
          </a:prstGeom>
          <a:ln w="15240" cmpd="sng">
            <a:solidFill>
              <a:srgbClr val="828282"/>
            </a:solidFill>
          </a:ln>
        </p:spPr>
      </p:cxnSp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278818" y="697242"/>
            <a:ext cx="11221642" cy="5163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700"/>
              </a:lnSpc>
              <a:spcBef>
                <a:spcPts val="600"/>
              </a:spcBef>
              <a:spcAft>
                <a:spcPts val="600"/>
              </a:spcAft>
            </a:pPr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criptoativos criaram uma nova realidade que exige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adequação dos antigos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conceitos jurídicos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não são mais capazes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responder aos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novos problemas existentes.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caso dos </a:t>
            </a:r>
            <a:r>
              <a:rPr lang="pt-BR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pt-BR" sz="1400" i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i="1" dirty="0" err="1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desafio de adequação da regulação do mercado de capitais à nova realidade. 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preciso compreender o funcionamento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mercado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criptoativos, os benefícios introduzidos pela tecnologia e os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potenciais riscos gerados, para se pensar em um possível arcabouço normativo.</a:t>
            </a: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estrutura 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sandbox</a:t>
            </a:r>
            <a:r>
              <a:rPr lang="pt-BR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regulatório é vista como uma possível solução diante da complexidade da nova realidade. Porém, há desafios para sua implementação:</a:t>
            </a:r>
          </a:p>
          <a:p>
            <a:pPr lvl="1"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Modelos de negócios que envolvem diferentes </a:t>
            </a:r>
            <a:r>
              <a:rPr lang="pt-BR" sz="140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mercados regulados</a:t>
            </a:r>
            <a:endParaRPr lang="pt-BR" sz="1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dos critérios de elegibilidade </a:t>
            </a:r>
          </a:p>
          <a:p>
            <a:pPr lvl="1"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1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das dispensas e flexibilizações necessárias </a:t>
            </a:r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700"/>
              </a:lnSpc>
              <a:spcBef>
                <a:spcPts val="1200"/>
              </a:spcBef>
              <a:spcAft>
                <a:spcPts val="600"/>
              </a:spcAft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18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 P A R _ S P ! 3 2 0 9 4 6 1 7 . 1 < / d o c u m e n t i d >  
     < s e n d e r i d > T T G < / s e n d e r i d >  
     < s e n d e r e m a i l > T G U A Z Z E L L I @ P N . C O M . B R < / s e n d e r e m a i l >  
     < l a s t m o d i f i e d > 2 0 1 9 - 0 9 - 1 0 T 2 2 : 5 9 : 3 6 . 0 0 0 0 0 0 0 - 0 3 : 0 0 < / l a s t m o d i f i e d >  
 < / p r o p e r t i e s > 
</file>

<file path=customXml/itemProps1.xml><?xml version="1.0" encoding="utf-8"?>
<ds:datastoreItem xmlns:ds="http://schemas.openxmlformats.org/officeDocument/2006/customXml" ds:itemID="{3015A1EF-50C5-4EB4-9294-EED8A56DFEAC}">
  <ds:schemaRefs>
    <ds:schemaRef ds:uri="http://www.imanage.com/work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1405</Words>
  <Application>Microsoft Office PowerPoint</Application>
  <PresentationFormat>Personalizar</PresentationFormat>
  <Paragraphs>107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Pinheiro Neto Advogados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Pinheiro Neto Advogados</dc:creator>
  <cp:lastModifiedBy>m.sorosini</cp:lastModifiedBy>
  <cp:revision>12</cp:revision>
  <cp:lastPrinted>2019-09-11T01:59:34Z</cp:lastPrinted>
  <dcterms:created xsi:type="dcterms:W3CDTF">2019-09-11T01:12:58Z</dcterms:created>
  <dcterms:modified xsi:type="dcterms:W3CDTF">2019-09-13T17:56:23Z</dcterms:modified>
</cp:coreProperties>
</file>