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430" r:id="rId4"/>
    <p:sldId id="447" r:id="rId5"/>
    <p:sldId id="425" r:id="rId6"/>
    <p:sldId id="260" r:id="rId7"/>
    <p:sldId id="446" r:id="rId8"/>
    <p:sldId id="459" r:id="rId9"/>
    <p:sldId id="460" r:id="rId10"/>
    <p:sldId id="461" r:id="rId11"/>
    <p:sldId id="421" r:id="rId12"/>
  </p:sldIdLst>
  <p:sldSz cx="9144000" cy="6858000" type="screen4x3"/>
  <p:notesSz cx="6877050" cy="96567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42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11111"/>
    <a:srgbClr val="AD8253"/>
    <a:srgbClr val="E07220"/>
    <a:srgbClr val="A0998E"/>
    <a:srgbClr val="FF6600"/>
    <a:srgbClr val="BA8046"/>
    <a:srgbClr val="FF8F43"/>
    <a:srgbClr val="BC4C00"/>
    <a:srgbClr val="FF3300"/>
    <a:srgbClr val="4C0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480" autoAdjust="0"/>
    <p:restoredTop sz="91063" autoAdjust="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3246" y="-60"/>
      </p:cViewPr>
      <p:guideLst>
        <p:guide orient="horz" pos="3042"/>
        <p:guide pos="216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90E003-AD8D-437A-9004-6B1F15E75CDE}" type="doc">
      <dgm:prSet loTypeId="urn:microsoft.com/office/officeart/2005/8/layout/cycle4#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58C420C3-098E-4185-8752-E6A9B76F08B4}">
      <dgm:prSet phldrT="[Texto]"/>
      <dgm:spPr/>
      <dgm:t>
        <a:bodyPr/>
        <a:lstStyle/>
        <a:p>
          <a:r>
            <a:rPr lang="pt-BR" dirty="0"/>
            <a:t>Monitorar os resultados e ajustar a estratégia</a:t>
          </a:r>
        </a:p>
      </dgm:t>
    </dgm:pt>
    <dgm:pt modelId="{422B40ED-C368-44B9-8153-E0253CB03FB8}" type="parTrans" cxnId="{2C89F6F1-2B91-4EA8-9CC2-3706A4E8473A}">
      <dgm:prSet/>
      <dgm:spPr/>
      <dgm:t>
        <a:bodyPr/>
        <a:lstStyle/>
        <a:p>
          <a:endParaRPr lang="pt-BR"/>
        </a:p>
      </dgm:t>
    </dgm:pt>
    <dgm:pt modelId="{099973D7-844C-4961-A606-626BABBA3F41}" type="sibTrans" cxnId="{2C89F6F1-2B91-4EA8-9CC2-3706A4E8473A}">
      <dgm:prSet/>
      <dgm:spPr/>
      <dgm:t>
        <a:bodyPr/>
        <a:lstStyle/>
        <a:p>
          <a:endParaRPr lang="pt-BR"/>
        </a:p>
      </dgm:t>
    </dgm:pt>
    <dgm:pt modelId="{A9A0A6A8-645B-4C54-B500-203BFD3C6EEC}">
      <dgm:prSet phldrT="[Texto]" custT="1"/>
      <dgm:spPr/>
      <dgm:t>
        <a:bodyPr/>
        <a:lstStyle/>
        <a:p>
          <a:r>
            <a:rPr lang="pt-BR" sz="1200" dirty="0"/>
            <a:t>Monitorar os rendimentos</a:t>
          </a:r>
        </a:p>
      </dgm:t>
    </dgm:pt>
    <dgm:pt modelId="{9088E489-AC8C-420A-BDFA-AAF1183AC49D}" type="parTrans" cxnId="{E7F9E971-B9EA-4BD4-9B97-C52F4926DD29}">
      <dgm:prSet/>
      <dgm:spPr/>
      <dgm:t>
        <a:bodyPr/>
        <a:lstStyle/>
        <a:p>
          <a:endParaRPr lang="pt-BR"/>
        </a:p>
      </dgm:t>
    </dgm:pt>
    <dgm:pt modelId="{45CBEC04-0D71-4D88-95B3-BA1E9753C28D}" type="sibTrans" cxnId="{E7F9E971-B9EA-4BD4-9B97-C52F4926DD29}">
      <dgm:prSet/>
      <dgm:spPr/>
      <dgm:t>
        <a:bodyPr/>
        <a:lstStyle/>
        <a:p>
          <a:endParaRPr lang="pt-BR"/>
        </a:p>
      </dgm:t>
    </dgm:pt>
    <dgm:pt modelId="{84DD5E7F-AD10-417B-AAE6-911E8D6AAF2B}">
      <dgm:prSet phldrT="[Texto]"/>
      <dgm:spPr/>
      <dgm:t>
        <a:bodyPr/>
        <a:lstStyle/>
        <a:p>
          <a:r>
            <a:rPr lang="pt-BR" dirty="0"/>
            <a:t>Entender as necessidades do Cliente</a:t>
          </a:r>
        </a:p>
      </dgm:t>
    </dgm:pt>
    <dgm:pt modelId="{C75F7518-726B-4CF6-BF84-E5FF6C7006F8}" type="parTrans" cxnId="{DA9AD670-F336-4F77-BD7D-9A23794B6D2C}">
      <dgm:prSet/>
      <dgm:spPr/>
      <dgm:t>
        <a:bodyPr/>
        <a:lstStyle/>
        <a:p>
          <a:endParaRPr lang="pt-BR"/>
        </a:p>
      </dgm:t>
    </dgm:pt>
    <dgm:pt modelId="{BF918727-661C-41FD-B0A7-F43E455CDDB1}" type="sibTrans" cxnId="{DA9AD670-F336-4F77-BD7D-9A23794B6D2C}">
      <dgm:prSet/>
      <dgm:spPr/>
      <dgm:t>
        <a:bodyPr/>
        <a:lstStyle/>
        <a:p>
          <a:endParaRPr lang="pt-BR"/>
        </a:p>
      </dgm:t>
    </dgm:pt>
    <dgm:pt modelId="{9C391BC2-B75E-4097-AEBD-6A11E2BF3094}">
      <dgm:prSet phldrT="[Texto]" custT="1"/>
      <dgm:spPr/>
      <dgm:t>
        <a:bodyPr/>
        <a:lstStyle/>
        <a:p>
          <a:r>
            <a:rPr lang="pt-BR" sz="1200" dirty="0"/>
            <a:t>Prospecto de informações</a:t>
          </a:r>
        </a:p>
      </dgm:t>
    </dgm:pt>
    <dgm:pt modelId="{DF54B97B-96A6-408C-8C3F-E980BE79376F}" type="parTrans" cxnId="{A4FC0180-846B-4D3F-83BE-D7301C8256D2}">
      <dgm:prSet/>
      <dgm:spPr/>
      <dgm:t>
        <a:bodyPr/>
        <a:lstStyle/>
        <a:p>
          <a:endParaRPr lang="pt-BR"/>
        </a:p>
      </dgm:t>
    </dgm:pt>
    <dgm:pt modelId="{E4F31C0F-EC8A-4F49-A19C-9288E8894B12}" type="sibTrans" cxnId="{A4FC0180-846B-4D3F-83BE-D7301C8256D2}">
      <dgm:prSet/>
      <dgm:spPr/>
      <dgm:t>
        <a:bodyPr/>
        <a:lstStyle/>
        <a:p>
          <a:endParaRPr lang="pt-BR"/>
        </a:p>
      </dgm:t>
    </dgm:pt>
    <dgm:pt modelId="{8EFAF742-E1F8-4785-ABD2-35A27BE4B944}">
      <dgm:prSet phldrT="[Texto]"/>
      <dgm:spPr/>
      <dgm:t>
        <a:bodyPr/>
        <a:lstStyle/>
        <a:p>
          <a:r>
            <a:rPr lang="pt-BR" dirty="0"/>
            <a:t>Propor soluções</a:t>
          </a:r>
        </a:p>
      </dgm:t>
    </dgm:pt>
    <dgm:pt modelId="{839D2038-97B9-4C33-9F58-EBD848F4AFAD}" type="parTrans" cxnId="{CD2F45D6-01F3-403A-947F-1B852198584A}">
      <dgm:prSet/>
      <dgm:spPr/>
      <dgm:t>
        <a:bodyPr/>
        <a:lstStyle/>
        <a:p>
          <a:endParaRPr lang="pt-BR"/>
        </a:p>
      </dgm:t>
    </dgm:pt>
    <dgm:pt modelId="{1A9061AC-363F-4DE8-93A8-24AB04FE350A}" type="sibTrans" cxnId="{CD2F45D6-01F3-403A-947F-1B852198584A}">
      <dgm:prSet/>
      <dgm:spPr/>
      <dgm:t>
        <a:bodyPr/>
        <a:lstStyle/>
        <a:p>
          <a:endParaRPr lang="pt-BR"/>
        </a:p>
      </dgm:t>
    </dgm:pt>
    <dgm:pt modelId="{30F7331C-0BCD-4FF9-99BD-4846C875D491}">
      <dgm:prSet phldrT="[Texto]" custT="1"/>
      <dgm:spPr/>
      <dgm:t>
        <a:bodyPr/>
        <a:lstStyle/>
        <a:p>
          <a:r>
            <a:rPr lang="pt-BR" sz="1200" dirty="0"/>
            <a:t>Desenvolver um plano financeiro</a:t>
          </a:r>
        </a:p>
      </dgm:t>
    </dgm:pt>
    <dgm:pt modelId="{CF57D72D-476F-4086-9DED-E588D5B5A4AF}" type="parTrans" cxnId="{96C26099-786D-493F-AC83-76C4F87BA190}">
      <dgm:prSet/>
      <dgm:spPr/>
      <dgm:t>
        <a:bodyPr/>
        <a:lstStyle/>
        <a:p>
          <a:endParaRPr lang="pt-BR"/>
        </a:p>
      </dgm:t>
    </dgm:pt>
    <dgm:pt modelId="{2BEBEB5C-368E-4AEE-88D9-7494A65F5FB6}" type="sibTrans" cxnId="{96C26099-786D-493F-AC83-76C4F87BA190}">
      <dgm:prSet/>
      <dgm:spPr/>
      <dgm:t>
        <a:bodyPr/>
        <a:lstStyle/>
        <a:p>
          <a:endParaRPr lang="pt-BR"/>
        </a:p>
      </dgm:t>
    </dgm:pt>
    <dgm:pt modelId="{8AEA4248-FBCF-47A5-A7B0-861ABB3C83BD}">
      <dgm:prSet phldrT="[Texto]"/>
      <dgm:spPr/>
      <dgm:t>
        <a:bodyPr/>
        <a:lstStyle/>
        <a:p>
          <a:r>
            <a:rPr lang="pt-BR" dirty="0"/>
            <a:t>Implementar soluções</a:t>
          </a:r>
        </a:p>
      </dgm:t>
    </dgm:pt>
    <dgm:pt modelId="{571AAC13-D72B-451F-A54C-52E1BE52FF36}" type="parTrans" cxnId="{A2C7E374-A755-4ADC-A3FD-B5ADAA11F084}">
      <dgm:prSet/>
      <dgm:spPr/>
      <dgm:t>
        <a:bodyPr/>
        <a:lstStyle/>
        <a:p>
          <a:endParaRPr lang="pt-BR"/>
        </a:p>
      </dgm:t>
    </dgm:pt>
    <dgm:pt modelId="{037AADEA-082D-4481-9CB6-D225E7FD36DB}" type="sibTrans" cxnId="{A2C7E374-A755-4ADC-A3FD-B5ADAA11F084}">
      <dgm:prSet/>
      <dgm:spPr/>
      <dgm:t>
        <a:bodyPr/>
        <a:lstStyle/>
        <a:p>
          <a:endParaRPr lang="pt-BR"/>
        </a:p>
      </dgm:t>
    </dgm:pt>
    <dgm:pt modelId="{BC9985C4-70FA-4A37-8E9A-BADCE2CBB478}">
      <dgm:prSet phldrT="[Texto]" custT="1"/>
      <dgm:spPr/>
      <dgm:t>
        <a:bodyPr/>
        <a:lstStyle/>
        <a:p>
          <a:r>
            <a:rPr lang="pt-BR" sz="1200" dirty="0"/>
            <a:t>Abrir contas</a:t>
          </a:r>
        </a:p>
      </dgm:t>
    </dgm:pt>
    <dgm:pt modelId="{17D9D1C3-CD23-4FD3-AF16-DD04561DC495}" type="parTrans" cxnId="{0B15BF3B-5FDF-40D4-A85D-791C4FD59B00}">
      <dgm:prSet/>
      <dgm:spPr/>
      <dgm:t>
        <a:bodyPr/>
        <a:lstStyle/>
        <a:p>
          <a:endParaRPr lang="pt-BR"/>
        </a:p>
      </dgm:t>
    </dgm:pt>
    <dgm:pt modelId="{03A4CCEE-7BC0-48B1-9A14-9AD6B4041071}" type="sibTrans" cxnId="{0B15BF3B-5FDF-40D4-A85D-791C4FD59B00}">
      <dgm:prSet/>
      <dgm:spPr/>
      <dgm:t>
        <a:bodyPr/>
        <a:lstStyle/>
        <a:p>
          <a:endParaRPr lang="pt-BR"/>
        </a:p>
      </dgm:t>
    </dgm:pt>
    <dgm:pt modelId="{D4731030-519C-420E-83D6-AF6CAA7DCE46}">
      <dgm:prSet phldrT="[Texto]" custT="1"/>
      <dgm:spPr/>
      <dgm:t>
        <a:bodyPr/>
        <a:lstStyle/>
        <a:p>
          <a:r>
            <a:rPr lang="pt-BR" sz="1200" dirty="0"/>
            <a:t>Entendimento dos riscos e preferencias</a:t>
          </a:r>
        </a:p>
      </dgm:t>
    </dgm:pt>
    <dgm:pt modelId="{56DC3CE5-5146-4EB2-8167-169EFF0452A9}" type="parTrans" cxnId="{FAA33F6A-60E0-456B-9DB8-D5124453CEB9}">
      <dgm:prSet/>
      <dgm:spPr/>
      <dgm:t>
        <a:bodyPr/>
        <a:lstStyle/>
        <a:p>
          <a:endParaRPr lang="pt-BR"/>
        </a:p>
      </dgm:t>
    </dgm:pt>
    <dgm:pt modelId="{184AF77C-F41E-448B-BC81-3ADAEAAA33BF}" type="sibTrans" cxnId="{FAA33F6A-60E0-456B-9DB8-D5124453CEB9}">
      <dgm:prSet/>
      <dgm:spPr/>
      <dgm:t>
        <a:bodyPr/>
        <a:lstStyle/>
        <a:p>
          <a:endParaRPr lang="pt-BR"/>
        </a:p>
      </dgm:t>
    </dgm:pt>
    <dgm:pt modelId="{5C3BE4FD-DB4A-4F74-A0D5-B82C75D14F46}">
      <dgm:prSet phldrT="[Texto]" custT="1"/>
      <dgm:spPr/>
      <dgm:t>
        <a:bodyPr/>
        <a:lstStyle/>
        <a:p>
          <a:r>
            <a:rPr lang="pt-BR" sz="1200" dirty="0"/>
            <a:t> Cruzamento de informações</a:t>
          </a:r>
        </a:p>
      </dgm:t>
    </dgm:pt>
    <dgm:pt modelId="{4F7609FA-5244-4606-914C-3F27BF3AB097}" type="parTrans" cxnId="{6D591587-6CA0-4404-B5EE-3D733A3CB236}">
      <dgm:prSet/>
      <dgm:spPr/>
      <dgm:t>
        <a:bodyPr/>
        <a:lstStyle/>
        <a:p>
          <a:endParaRPr lang="pt-BR"/>
        </a:p>
      </dgm:t>
    </dgm:pt>
    <dgm:pt modelId="{0105DA72-1B07-4DCE-A0E3-519B7D1721BB}" type="sibTrans" cxnId="{6D591587-6CA0-4404-B5EE-3D733A3CB236}">
      <dgm:prSet/>
      <dgm:spPr/>
      <dgm:t>
        <a:bodyPr/>
        <a:lstStyle/>
        <a:p>
          <a:endParaRPr lang="pt-BR"/>
        </a:p>
      </dgm:t>
    </dgm:pt>
    <dgm:pt modelId="{C57E684B-B5CC-488D-B2E1-740DFF05F58E}">
      <dgm:prSet phldrT="[Texto]" custT="1"/>
      <dgm:spPr/>
      <dgm:t>
        <a:bodyPr/>
        <a:lstStyle/>
        <a:p>
          <a:r>
            <a:rPr lang="pt-BR" sz="1200" dirty="0"/>
            <a:t> Selecionar ativos </a:t>
          </a:r>
        </a:p>
      </dgm:t>
    </dgm:pt>
    <dgm:pt modelId="{12CBA57D-A478-4AEF-980C-9429CD888BED}" type="parTrans" cxnId="{DFEA5FCA-C12B-4A73-9F73-4DEFA1571FAF}">
      <dgm:prSet/>
      <dgm:spPr/>
      <dgm:t>
        <a:bodyPr/>
        <a:lstStyle/>
        <a:p>
          <a:endParaRPr lang="pt-BR"/>
        </a:p>
      </dgm:t>
    </dgm:pt>
    <dgm:pt modelId="{12E0EFF7-204F-483F-BEB5-D67AF57BD3E1}" type="sibTrans" cxnId="{DFEA5FCA-C12B-4A73-9F73-4DEFA1571FAF}">
      <dgm:prSet/>
      <dgm:spPr/>
      <dgm:t>
        <a:bodyPr/>
        <a:lstStyle/>
        <a:p>
          <a:endParaRPr lang="pt-BR"/>
        </a:p>
      </dgm:t>
    </dgm:pt>
    <dgm:pt modelId="{173E10EE-62D0-4500-B4CE-329A7DB9E1EE}">
      <dgm:prSet phldrT="[Texto]" custT="1"/>
      <dgm:spPr/>
      <dgm:t>
        <a:bodyPr/>
        <a:lstStyle/>
        <a:p>
          <a:r>
            <a:rPr lang="pt-BR" sz="1200" dirty="0"/>
            <a:t> Gerar propostas de investimento</a:t>
          </a:r>
        </a:p>
      </dgm:t>
    </dgm:pt>
    <dgm:pt modelId="{12FCC51A-6E3B-46C2-B1CF-CBA776AD3813}" type="parTrans" cxnId="{3910237E-7BB8-4011-82A6-08535C3940A7}">
      <dgm:prSet/>
      <dgm:spPr/>
      <dgm:t>
        <a:bodyPr/>
        <a:lstStyle/>
        <a:p>
          <a:endParaRPr lang="pt-BR"/>
        </a:p>
      </dgm:t>
    </dgm:pt>
    <dgm:pt modelId="{1E03EB5E-52A7-4D99-9E7A-80DE818F4666}" type="sibTrans" cxnId="{3910237E-7BB8-4011-82A6-08535C3940A7}">
      <dgm:prSet/>
      <dgm:spPr/>
      <dgm:t>
        <a:bodyPr/>
        <a:lstStyle/>
        <a:p>
          <a:endParaRPr lang="pt-BR"/>
        </a:p>
      </dgm:t>
    </dgm:pt>
    <dgm:pt modelId="{07F16E92-CBAD-4B24-A406-51D89F06D89E}">
      <dgm:prSet phldrT="[Texto]" custT="1"/>
      <dgm:spPr/>
      <dgm:t>
        <a:bodyPr/>
        <a:lstStyle/>
        <a:p>
          <a:r>
            <a:rPr lang="pt-BR" sz="1200" dirty="0"/>
            <a:t>Negociar ativos</a:t>
          </a:r>
        </a:p>
      </dgm:t>
    </dgm:pt>
    <dgm:pt modelId="{B7633BAB-BA5B-4F2D-84E3-87BCE4F658A7}" type="parTrans" cxnId="{BEF02469-2F42-4D6C-B975-AEAC1F034EE6}">
      <dgm:prSet/>
      <dgm:spPr/>
      <dgm:t>
        <a:bodyPr/>
        <a:lstStyle/>
        <a:p>
          <a:endParaRPr lang="pt-BR"/>
        </a:p>
      </dgm:t>
    </dgm:pt>
    <dgm:pt modelId="{94E4BB46-E0CF-46A2-96D0-00604F846F9B}" type="sibTrans" cxnId="{BEF02469-2F42-4D6C-B975-AEAC1F034EE6}">
      <dgm:prSet/>
      <dgm:spPr/>
      <dgm:t>
        <a:bodyPr/>
        <a:lstStyle/>
        <a:p>
          <a:endParaRPr lang="pt-BR"/>
        </a:p>
      </dgm:t>
    </dgm:pt>
    <dgm:pt modelId="{8227F64C-275B-47F3-911D-4CE1A6774F85}">
      <dgm:prSet phldrT="[Texto]" custT="1"/>
      <dgm:spPr/>
      <dgm:t>
        <a:bodyPr/>
        <a:lstStyle/>
        <a:p>
          <a:r>
            <a:rPr lang="pt-BR" sz="1200" dirty="0"/>
            <a:t>Levantar dados sobre o mercado para ajustar a estratégia</a:t>
          </a:r>
        </a:p>
      </dgm:t>
    </dgm:pt>
    <dgm:pt modelId="{1D75F021-D173-4207-AA98-5988F7ADAC41}" type="parTrans" cxnId="{3B4BDE7D-DC94-400B-80E9-BFA002C52EF3}">
      <dgm:prSet/>
      <dgm:spPr/>
      <dgm:t>
        <a:bodyPr/>
        <a:lstStyle/>
        <a:p>
          <a:endParaRPr lang="pt-BR"/>
        </a:p>
      </dgm:t>
    </dgm:pt>
    <dgm:pt modelId="{A138BB84-1A76-42F3-86F6-6424CFDDCA0C}" type="sibTrans" cxnId="{3B4BDE7D-DC94-400B-80E9-BFA002C52EF3}">
      <dgm:prSet/>
      <dgm:spPr/>
      <dgm:t>
        <a:bodyPr/>
        <a:lstStyle/>
        <a:p>
          <a:endParaRPr lang="pt-BR"/>
        </a:p>
      </dgm:t>
    </dgm:pt>
    <dgm:pt modelId="{F1057FCE-58F2-4760-A2CC-CCAFEEAE4638}">
      <dgm:prSet phldrT="[Texto]" custT="1"/>
      <dgm:spPr/>
      <dgm:t>
        <a:bodyPr/>
        <a:lstStyle/>
        <a:p>
          <a:r>
            <a:rPr lang="pt-BR" sz="1200" dirty="0"/>
            <a:t>Suporte aos investidores</a:t>
          </a:r>
        </a:p>
      </dgm:t>
    </dgm:pt>
    <dgm:pt modelId="{FF1BE3E5-B4A4-4242-A6B6-8E4EC4C7C259}" type="parTrans" cxnId="{CBC028ED-01AB-48E0-8C95-DA402A14BC04}">
      <dgm:prSet/>
      <dgm:spPr/>
      <dgm:t>
        <a:bodyPr/>
        <a:lstStyle/>
        <a:p>
          <a:endParaRPr lang="pt-BR"/>
        </a:p>
      </dgm:t>
    </dgm:pt>
    <dgm:pt modelId="{1B944689-4C08-4A95-9D26-AA0002E68316}" type="sibTrans" cxnId="{CBC028ED-01AB-48E0-8C95-DA402A14BC04}">
      <dgm:prSet/>
      <dgm:spPr/>
      <dgm:t>
        <a:bodyPr/>
        <a:lstStyle/>
        <a:p>
          <a:endParaRPr lang="pt-BR"/>
        </a:p>
      </dgm:t>
    </dgm:pt>
    <dgm:pt modelId="{1E55DA9C-257A-4326-AF65-EDFBCF61848B}" type="pres">
      <dgm:prSet presAssocID="{C290E003-AD8D-437A-9004-6B1F15E75C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7B93AD7-9036-449E-AB5D-FCE06E99776C}" type="pres">
      <dgm:prSet presAssocID="{C290E003-AD8D-437A-9004-6B1F15E75CDE}" presName="children" presStyleCnt="0"/>
      <dgm:spPr/>
    </dgm:pt>
    <dgm:pt modelId="{E05B7A95-BCBA-4A22-8832-44ABBFA6FDF5}" type="pres">
      <dgm:prSet presAssocID="{C290E003-AD8D-437A-9004-6B1F15E75CDE}" presName="child1group" presStyleCnt="0"/>
      <dgm:spPr/>
    </dgm:pt>
    <dgm:pt modelId="{0943B6B2-C3E2-41FA-B8C0-2F7EA94AE548}" type="pres">
      <dgm:prSet presAssocID="{C290E003-AD8D-437A-9004-6B1F15E75CDE}" presName="child1" presStyleLbl="bgAcc1" presStyleIdx="0" presStyleCnt="4" custLinFactNeighborX="-21578" custLinFactNeighborY="1658"/>
      <dgm:spPr/>
      <dgm:t>
        <a:bodyPr/>
        <a:lstStyle/>
        <a:p>
          <a:endParaRPr lang="pt-BR"/>
        </a:p>
      </dgm:t>
    </dgm:pt>
    <dgm:pt modelId="{066FA1C7-E8E2-4284-88DC-1552479E2DBE}" type="pres">
      <dgm:prSet presAssocID="{C290E003-AD8D-437A-9004-6B1F15E75CD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FB2CBF-2E51-4664-85E5-C9C9BF625E7C}" type="pres">
      <dgm:prSet presAssocID="{C290E003-AD8D-437A-9004-6B1F15E75CDE}" presName="child2group" presStyleCnt="0"/>
      <dgm:spPr/>
    </dgm:pt>
    <dgm:pt modelId="{EA2C40A0-AC1B-4F74-9522-AB936D55C073}" type="pres">
      <dgm:prSet presAssocID="{C290E003-AD8D-437A-9004-6B1F15E75CDE}" presName="child2" presStyleLbl="bgAcc1" presStyleIdx="1" presStyleCnt="4" custLinFactNeighborX="18635" custLinFactNeighborY="1213"/>
      <dgm:spPr/>
      <dgm:t>
        <a:bodyPr/>
        <a:lstStyle/>
        <a:p>
          <a:endParaRPr lang="pt-BR"/>
        </a:p>
      </dgm:t>
    </dgm:pt>
    <dgm:pt modelId="{CBE41675-A380-4498-8AF8-A07890ECBECA}" type="pres">
      <dgm:prSet presAssocID="{C290E003-AD8D-437A-9004-6B1F15E75CD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537E0A-BF8E-477E-A2D2-4DDD019C13A7}" type="pres">
      <dgm:prSet presAssocID="{C290E003-AD8D-437A-9004-6B1F15E75CDE}" presName="child3group" presStyleCnt="0"/>
      <dgm:spPr/>
    </dgm:pt>
    <dgm:pt modelId="{6306F34B-FA8B-45F1-8773-2767AC74C13D}" type="pres">
      <dgm:prSet presAssocID="{C290E003-AD8D-437A-9004-6B1F15E75CDE}" presName="child3" presStyleLbl="bgAcc1" presStyleIdx="2" presStyleCnt="4" custLinFactNeighborX="15049" custLinFactNeighborY="-880"/>
      <dgm:spPr/>
      <dgm:t>
        <a:bodyPr/>
        <a:lstStyle/>
        <a:p>
          <a:endParaRPr lang="pt-BR"/>
        </a:p>
      </dgm:t>
    </dgm:pt>
    <dgm:pt modelId="{F40776B8-B62A-4B2B-8F93-0A8317BFF22C}" type="pres">
      <dgm:prSet presAssocID="{C290E003-AD8D-437A-9004-6B1F15E75CD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4862DA-42B7-4575-89B7-8CCF17B35718}" type="pres">
      <dgm:prSet presAssocID="{C290E003-AD8D-437A-9004-6B1F15E75CDE}" presName="child4group" presStyleCnt="0"/>
      <dgm:spPr/>
    </dgm:pt>
    <dgm:pt modelId="{BBC41A47-ACAC-42E5-9CD8-C57C23E537AA}" type="pres">
      <dgm:prSet presAssocID="{C290E003-AD8D-437A-9004-6B1F15E75CDE}" presName="child4" presStyleLbl="bgAcc1" presStyleIdx="3" presStyleCnt="4" custLinFactNeighborX="-18632" custLinFactNeighborY="-2889"/>
      <dgm:spPr/>
      <dgm:t>
        <a:bodyPr/>
        <a:lstStyle/>
        <a:p>
          <a:endParaRPr lang="pt-BR"/>
        </a:p>
      </dgm:t>
    </dgm:pt>
    <dgm:pt modelId="{E4559C82-7940-44D8-82F9-D13C54540AF1}" type="pres">
      <dgm:prSet presAssocID="{C290E003-AD8D-437A-9004-6B1F15E75CD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11BEDC-83FA-41A7-B967-4EE04B8DBEE1}" type="pres">
      <dgm:prSet presAssocID="{C290E003-AD8D-437A-9004-6B1F15E75CDE}" presName="childPlaceholder" presStyleCnt="0"/>
      <dgm:spPr/>
    </dgm:pt>
    <dgm:pt modelId="{3402601F-0CA9-4DD6-ABD3-D97F75D39E78}" type="pres">
      <dgm:prSet presAssocID="{C290E003-AD8D-437A-9004-6B1F15E75CDE}" presName="circle" presStyleCnt="0"/>
      <dgm:spPr/>
    </dgm:pt>
    <dgm:pt modelId="{493B30DA-EADA-4831-85B9-8EE34A317AD5}" type="pres">
      <dgm:prSet presAssocID="{C290E003-AD8D-437A-9004-6B1F15E75CD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5DCFAC-DAF6-4DA1-8C99-63EC1EE774D0}" type="pres">
      <dgm:prSet presAssocID="{C290E003-AD8D-437A-9004-6B1F15E75CD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2D3CD3-5B44-4F48-8DC4-76973333BD36}" type="pres">
      <dgm:prSet presAssocID="{C290E003-AD8D-437A-9004-6B1F15E75CD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2CF833-68F8-4A85-9255-A9D64F364145}" type="pres">
      <dgm:prSet presAssocID="{C290E003-AD8D-437A-9004-6B1F15E75CD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C59976-19C8-4014-8730-C5E17399586A}" type="pres">
      <dgm:prSet presAssocID="{C290E003-AD8D-437A-9004-6B1F15E75CDE}" presName="quadrantPlaceholder" presStyleCnt="0"/>
      <dgm:spPr/>
    </dgm:pt>
    <dgm:pt modelId="{BB2E3DEB-0D12-4A94-803A-A7E7EE042EC3}" type="pres">
      <dgm:prSet presAssocID="{C290E003-AD8D-437A-9004-6B1F15E75CDE}" presName="center1" presStyleLbl="fgShp" presStyleIdx="0" presStyleCnt="2"/>
      <dgm:spPr/>
    </dgm:pt>
    <dgm:pt modelId="{A86B6907-0F9A-409E-A0D6-EAF33768283D}" type="pres">
      <dgm:prSet presAssocID="{C290E003-AD8D-437A-9004-6B1F15E75CDE}" presName="center2" presStyleLbl="fgShp" presStyleIdx="1" presStyleCnt="2"/>
      <dgm:spPr/>
    </dgm:pt>
  </dgm:ptLst>
  <dgm:cxnLst>
    <dgm:cxn modelId="{DF17741B-0918-466A-8B45-C714141AE110}" type="presOf" srcId="{BC9985C4-70FA-4A37-8E9A-BADCE2CBB478}" destId="{E4559C82-7940-44D8-82F9-D13C54540AF1}" srcOrd="1" destOrd="0" presId="urn:microsoft.com/office/officeart/2005/8/layout/cycle4#1"/>
    <dgm:cxn modelId="{1F2C82FC-1FAF-4AFF-9EF1-6F3B787F8817}" type="presOf" srcId="{9C391BC2-B75E-4097-AEBD-6A11E2BF3094}" destId="{CBE41675-A380-4498-8AF8-A07890ECBECA}" srcOrd="1" destOrd="0" presId="urn:microsoft.com/office/officeart/2005/8/layout/cycle4#1"/>
    <dgm:cxn modelId="{E7F9E971-B9EA-4BD4-9B97-C52F4926DD29}" srcId="{58C420C3-098E-4185-8752-E6A9B76F08B4}" destId="{A9A0A6A8-645B-4C54-B500-203BFD3C6EEC}" srcOrd="0" destOrd="0" parTransId="{9088E489-AC8C-420A-BDFA-AAF1183AC49D}" sibTransId="{45CBEC04-0D71-4D88-95B3-BA1E9753C28D}"/>
    <dgm:cxn modelId="{300B55F9-7C6F-4EBA-AC14-10C2CF51C288}" type="presOf" srcId="{30F7331C-0BCD-4FF9-99BD-4846C875D491}" destId="{F40776B8-B62A-4B2B-8F93-0A8317BFF22C}" srcOrd="1" destOrd="0" presId="urn:microsoft.com/office/officeart/2005/8/layout/cycle4#1"/>
    <dgm:cxn modelId="{6F8AE801-1C16-4F57-BC84-318770B9F0B4}" type="presOf" srcId="{8227F64C-275B-47F3-911D-4CE1A6774F85}" destId="{066FA1C7-E8E2-4284-88DC-1552479E2DBE}" srcOrd="1" destOrd="1" presId="urn:microsoft.com/office/officeart/2005/8/layout/cycle4#1"/>
    <dgm:cxn modelId="{F776F859-2343-4E33-982A-03176AF8DEDD}" type="presOf" srcId="{07F16E92-CBAD-4B24-A406-51D89F06D89E}" destId="{BBC41A47-ACAC-42E5-9CD8-C57C23E537AA}" srcOrd="0" destOrd="1" presId="urn:microsoft.com/office/officeart/2005/8/layout/cycle4#1"/>
    <dgm:cxn modelId="{085DB893-2800-480B-B7E7-869C5B2508BF}" type="presOf" srcId="{173E10EE-62D0-4500-B4CE-329A7DB9E1EE}" destId="{F40776B8-B62A-4B2B-8F93-0A8317BFF22C}" srcOrd="1" destOrd="2" presId="urn:microsoft.com/office/officeart/2005/8/layout/cycle4#1"/>
    <dgm:cxn modelId="{EAE4FE90-CD17-4A98-B302-9F704CA28F8B}" type="presOf" srcId="{A9A0A6A8-645B-4C54-B500-203BFD3C6EEC}" destId="{066FA1C7-E8E2-4284-88DC-1552479E2DBE}" srcOrd="1" destOrd="0" presId="urn:microsoft.com/office/officeart/2005/8/layout/cycle4#1"/>
    <dgm:cxn modelId="{BB7524A4-3FD0-4B59-B2EE-F085DDE4FC07}" type="presOf" srcId="{5C3BE4FD-DB4A-4F74-A0D5-B82C75D14F46}" destId="{CBE41675-A380-4498-8AF8-A07890ECBECA}" srcOrd="1" destOrd="2" presId="urn:microsoft.com/office/officeart/2005/8/layout/cycle4#1"/>
    <dgm:cxn modelId="{A2C7E374-A755-4ADC-A3FD-B5ADAA11F084}" srcId="{C290E003-AD8D-437A-9004-6B1F15E75CDE}" destId="{8AEA4248-FBCF-47A5-A7B0-861ABB3C83BD}" srcOrd="3" destOrd="0" parTransId="{571AAC13-D72B-451F-A54C-52E1BE52FF36}" sibTransId="{037AADEA-082D-4481-9CB6-D225E7FD36DB}"/>
    <dgm:cxn modelId="{A9E92D01-2B1A-4D89-AC4D-7B34D4D3EF31}" type="presOf" srcId="{D4731030-519C-420E-83D6-AF6CAA7DCE46}" destId="{CBE41675-A380-4498-8AF8-A07890ECBECA}" srcOrd="1" destOrd="1" presId="urn:microsoft.com/office/officeart/2005/8/layout/cycle4#1"/>
    <dgm:cxn modelId="{B55142C3-5DE3-4BAD-83B9-A58CCD5C4B86}" type="presOf" srcId="{8227F64C-275B-47F3-911D-4CE1A6774F85}" destId="{0943B6B2-C3E2-41FA-B8C0-2F7EA94AE548}" srcOrd="0" destOrd="1" presId="urn:microsoft.com/office/officeart/2005/8/layout/cycle4#1"/>
    <dgm:cxn modelId="{B3EA0DF7-ED1C-4524-8569-ED4DA960C823}" type="presOf" srcId="{A9A0A6A8-645B-4C54-B500-203BFD3C6EEC}" destId="{0943B6B2-C3E2-41FA-B8C0-2F7EA94AE548}" srcOrd="0" destOrd="0" presId="urn:microsoft.com/office/officeart/2005/8/layout/cycle4#1"/>
    <dgm:cxn modelId="{8016CFEB-5B3B-4454-971E-7A02091710BF}" type="presOf" srcId="{C57E684B-B5CC-488D-B2E1-740DFF05F58E}" destId="{F40776B8-B62A-4B2B-8F93-0A8317BFF22C}" srcOrd="1" destOrd="1" presId="urn:microsoft.com/office/officeart/2005/8/layout/cycle4#1"/>
    <dgm:cxn modelId="{A4FC0180-846B-4D3F-83BE-D7301C8256D2}" srcId="{84DD5E7F-AD10-417B-AAE6-911E8D6AAF2B}" destId="{9C391BC2-B75E-4097-AEBD-6A11E2BF3094}" srcOrd="0" destOrd="0" parTransId="{DF54B97B-96A6-408C-8C3F-E980BE79376F}" sibTransId="{E4F31C0F-EC8A-4F49-A19C-9288E8894B12}"/>
    <dgm:cxn modelId="{CD2F45D6-01F3-403A-947F-1B852198584A}" srcId="{C290E003-AD8D-437A-9004-6B1F15E75CDE}" destId="{8EFAF742-E1F8-4785-ABD2-35A27BE4B944}" srcOrd="2" destOrd="0" parTransId="{839D2038-97B9-4C33-9F58-EBD848F4AFAD}" sibTransId="{1A9061AC-363F-4DE8-93A8-24AB04FE350A}"/>
    <dgm:cxn modelId="{3910237E-7BB8-4011-82A6-08535C3940A7}" srcId="{8EFAF742-E1F8-4785-ABD2-35A27BE4B944}" destId="{173E10EE-62D0-4500-B4CE-329A7DB9E1EE}" srcOrd="2" destOrd="0" parTransId="{12FCC51A-6E3B-46C2-B1CF-CBA776AD3813}" sibTransId="{1E03EB5E-52A7-4D99-9E7A-80DE818F4666}"/>
    <dgm:cxn modelId="{57227D32-02FC-4EE5-969C-AD460873E78F}" type="presOf" srcId="{F1057FCE-58F2-4760-A2CC-CCAFEEAE4638}" destId="{0943B6B2-C3E2-41FA-B8C0-2F7EA94AE548}" srcOrd="0" destOrd="2" presId="urn:microsoft.com/office/officeart/2005/8/layout/cycle4#1"/>
    <dgm:cxn modelId="{DFEA5FCA-C12B-4A73-9F73-4DEFA1571FAF}" srcId="{8EFAF742-E1F8-4785-ABD2-35A27BE4B944}" destId="{C57E684B-B5CC-488D-B2E1-740DFF05F58E}" srcOrd="1" destOrd="0" parTransId="{12CBA57D-A478-4AEF-980C-9429CD888BED}" sibTransId="{12E0EFF7-204F-483F-BEB5-D67AF57BD3E1}"/>
    <dgm:cxn modelId="{96C26099-786D-493F-AC83-76C4F87BA190}" srcId="{8EFAF742-E1F8-4785-ABD2-35A27BE4B944}" destId="{30F7331C-0BCD-4FF9-99BD-4846C875D491}" srcOrd="0" destOrd="0" parTransId="{CF57D72D-476F-4086-9DED-E588D5B5A4AF}" sibTransId="{2BEBEB5C-368E-4AEE-88D9-7494A65F5FB6}"/>
    <dgm:cxn modelId="{2C89F6F1-2B91-4EA8-9CC2-3706A4E8473A}" srcId="{C290E003-AD8D-437A-9004-6B1F15E75CDE}" destId="{58C420C3-098E-4185-8752-E6A9B76F08B4}" srcOrd="0" destOrd="0" parTransId="{422B40ED-C368-44B9-8153-E0253CB03FB8}" sibTransId="{099973D7-844C-4961-A606-626BABBA3F41}"/>
    <dgm:cxn modelId="{6D591587-6CA0-4404-B5EE-3D733A3CB236}" srcId="{84DD5E7F-AD10-417B-AAE6-911E8D6AAF2B}" destId="{5C3BE4FD-DB4A-4F74-A0D5-B82C75D14F46}" srcOrd="2" destOrd="0" parTransId="{4F7609FA-5244-4606-914C-3F27BF3AB097}" sibTransId="{0105DA72-1B07-4DCE-A0E3-519B7D1721BB}"/>
    <dgm:cxn modelId="{95DC394B-6D34-40A9-B704-FC67B76E0006}" type="presOf" srcId="{5C3BE4FD-DB4A-4F74-A0D5-B82C75D14F46}" destId="{EA2C40A0-AC1B-4F74-9522-AB936D55C073}" srcOrd="0" destOrd="2" presId="urn:microsoft.com/office/officeart/2005/8/layout/cycle4#1"/>
    <dgm:cxn modelId="{FAA33F6A-60E0-456B-9DB8-D5124453CEB9}" srcId="{84DD5E7F-AD10-417B-AAE6-911E8D6AAF2B}" destId="{D4731030-519C-420E-83D6-AF6CAA7DCE46}" srcOrd="1" destOrd="0" parTransId="{56DC3CE5-5146-4EB2-8167-169EFF0452A9}" sibTransId="{184AF77C-F41E-448B-BC81-3ADAEAAA33BF}"/>
    <dgm:cxn modelId="{C6EAE664-01CC-4984-908A-29DFA2A496C5}" type="presOf" srcId="{8AEA4248-FBCF-47A5-A7B0-861ABB3C83BD}" destId="{B62CF833-68F8-4A85-9255-A9D64F364145}" srcOrd="0" destOrd="0" presId="urn:microsoft.com/office/officeart/2005/8/layout/cycle4#1"/>
    <dgm:cxn modelId="{54038C74-B905-4067-B852-3D15416BE159}" type="presOf" srcId="{30F7331C-0BCD-4FF9-99BD-4846C875D491}" destId="{6306F34B-FA8B-45F1-8773-2767AC74C13D}" srcOrd="0" destOrd="0" presId="urn:microsoft.com/office/officeart/2005/8/layout/cycle4#1"/>
    <dgm:cxn modelId="{AD3A87EC-5A65-4B46-A49B-447E154D053D}" type="presOf" srcId="{C290E003-AD8D-437A-9004-6B1F15E75CDE}" destId="{1E55DA9C-257A-4326-AF65-EDFBCF61848B}" srcOrd="0" destOrd="0" presId="urn:microsoft.com/office/officeart/2005/8/layout/cycle4#1"/>
    <dgm:cxn modelId="{0B15BF3B-5FDF-40D4-A85D-791C4FD59B00}" srcId="{8AEA4248-FBCF-47A5-A7B0-861ABB3C83BD}" destId="{BC9985C4-70FA-4A37-8E9A-BADCE2CBB478}" srcOrd="0" destOrd="0" parTransId="{17D9D1C3-CD23-4FD3-AF16-DD04561DC495}" sibTransId="{03A4CCEE-7BC0-48B1-9A14-9AD6B4041071}"/>
    <dgm:cxn modelId="{3D6657CB-B1B1-4762-9CF7-784531D3B068}" type="presOf" srcId="{84DD5E7F-AD10-417B-AAE6-911E8D6AAF2B}" destId="{985DCFAC-DAF6-4DA1-8C99-63EC1EE774D0}" srcOrd="0" destOrd="0" presId="urn:microsoft.com/office/officeart/2005/8/layout/cycle4#1"/>
    <dgm:cxn modelId="{CBC028ED-01AB-48E0-8C95-DA402A14BC04}" srcId="{58C420C3-098E-4185-8752-E6A9B76F08B4}" destId="{F1057FCE-58F2-4760-A2CC-CCAFEEAE4638}" srcOrd="2" destOrd="0" parTransId="{FF1BE3E5-B4A4-4242-A6B6-8E4EC4C7C259}" sibTransId="{1B944689-4C08-4A95-9D26-AA0002E68316}"/>
    <dgm:cxn modelId="{27F1621E-71AD-4C88-BE1D-2C55B084999B}" type="presOf" srcId="{D4731030-519C-420E-83D6-AF6CAA7DCE46}" destId="{EA2C40A0-AC1B-4F74-9522-AB936D55C073}" srcOrd="0" destOrd="1" presId="urn:microsoft.com/office/officeart/2005/8/layout/cycle4#1"/>
    <dgm:cxn modelId="{B5CB0AA3-6146-4548-BF31-A0B00C8729A2}" type="presOf" srcId="{58C420C3-098E-4185-8752-E6A9B76F08B4}" destId="{493B30DA-EADA-4831-85B9-8EE34A317AD5}" srcOrd="0" destOrd="0" presId="urn:microsoft.com/office/officeart/2005/8/layout/cycle4#1"/>
    <dgm:cxn modelId="{BEF02469-2F42-4D6C-B975-AEAC1F034EE6}" srcId="{8AEA4248-FBCF-47A5-A7B0-861ABB3C83BD}" destId="{07F16E92-CBAD-4B24-A406-51D89F06D89E}" srcOrd="1" destOrd="0" parTransId="{B7633BAB-BA5B-4F2D-84E3-87BCE4F658A7}" sibTransId="{94E4BB46-E0CF-46A2-96D0-00604F846F9B}"/>
    <dgm:cxn modelId="{DA9AD670-F336-4F77-BD7D-9A23794B6D2C}" srcId="{C290E003-AD8D-437A-9004-6B1F15E75CDE}" destId="{84DD5E7F-AD10-417B-AAE6-911E8D6AAF2B}" srcOrd="1" destOrd="0" parTransId="{C75F7518-726B-4CF6-BF84-E5FF6C7006F8}" sibTransId="{BF918727-661C-41FD-B0A7-F43E455CDDB1}"/>
    <dgm:cxn modelId="{1A573823-6C40-4DFB-9B00-CC7AF6BC5931}" type="presOf" srcId="{8EFAF742-E1F8-4785-ABD2-35A27BE4B944}" destId="{A82D3CD3-5B44-4F48-8DC4-76973333BD36}" srcOrd="0" destOrd="0" presId="urn:microsoft.com/office/officeart/2005/8/layout/cycle4#1"/>
    <dgm:cxn modelId="{64A82414-0DAA-4EBA-973A-B8137AE72513}" type="presOf" srcId="{F1057FCE-58F2-4760-A2CC-CCAFEEAE4638}" destId="{066FA1C7-E8E2-4284-88DC-1552479E2DBE}" srcOrd="1" destOrd="2" presId="urn:microsoft.com/office/officeart/2005/8/layout/cycle4#1"/>
    <dgm:cxn modelId="{3B4BDE7D-DC94-400B-80E9-BFA002C52EF3}" srcId="{58C420C3-098E-4185-8752-E6A9B76F08B4}" destId="{8227F64C-275B-47F3-911D-4CE1A6774F85}" srcOrd="1" destOrd="0" parTransId="{1D75F021-D173-4207-AA98-5988F7ADAC41}" sibTransId="{A138BB84-1A76-42F3-86F6-6424CFDDCA0C}"/>
    <dgm:cxn modelId="{2DAECA79-A4E6-442C-88D9-B5DBC89E7A94}" type="presOf" srcId="{BC9985C4-70FA-4A37-8E9A-BADCE2CBB478}" destId="{BBC41A47-ACAC-42E5-9CD8-C57C23E537AA}" srcOrd="0" destOrd="0" presId="urn:microsoft.com/office/officeart/2005/8/layout/cycle4#1"/>
    <dgm:cxn modelId="{183978D0-7205-405B-9892-7E79A009911C}" type="presOf" srcId="{9C391BC2-B75E-4097-AEBD-6A11E2BF3094}" destId="{EA2C40A0-AC1B-4F74-9522-AB936D55C073}" srcOrd="0" destOrd="0" presId="urn:microsoft.com/office/officeart/2005/8/layout/cycle4#1"/>
    <dgm:cxn modelId="{D79386FF-2682-42A9-96C2-1F0F9FE6F610}" type="presOf" srcId="{07F16E92-CBAD-4B24-A406-51D89F06D89E}" destId="{E4559C82-7940-44D8-82F9-D13C54540AF1}" srcOrd="1" destOrd="1" presId="urn:microsoft.com/office/officeart/2005/8/layout/cycle4#1"/>
    <dgm:cxn modelId="{E7BC4E37-1037-47AF-A1E4-156474E02438}" type="presOf" srcId="{C57E684B-B5CC-488D-B2E1-740DFF05F58E}" destId="{6306F34B-FA8B-45F1-8773-2767AC74C13D}" srcOrd="0" destOrd="1" presId="urn:microsoft.com/office/officeart/2005/8/layout/cycle4#1"/>
    <dgm:cxn modelId="{6C2D8440-1B4B-4C8B-A880-F8190C38860D}" type="presOf" srcId="{173E10EE-62D0-4500-B4CE-329A7DB9E1EE}" destId="{6306F34B-FA8B-45F1-8773-2767AC74C13D}" srcOrd="0" destOrd="2" presId="urn:microsoft.com/office/officeart/2005/8/layout/cycle4#1"/>
    <dgm:cxn modelId="{AD7BDDEF-A5FA-4371-9E89-F1DCDCB728E4}" type="presParOf" srcId="{1E55DA9C-257A-4326-AF65-EDFBCF61848B}" destId="{E7B93AD7-9036-449E-AB5D-FCE06E99776C}" srcOrd="0" destOrd="0" presId="urn:microsoft.com/office/officeart/2005/8/layout/cycle4#1"/>
    <dgm:cxn modelId="{F2BD6C83-D5CD-4673-A846-A58261142132}" type="presParOf" srcId="{E7B93AD7-9036-449E-AB5D-FCE06E99776C}" destId="{E05B7A95-BCBA-4A22-8832-44ABBFA6FDF5}" srcOrd="0" destOrd="0" presId="urn:microsoft.com/office/officeart/2005/8/layout/cycle4#1"/>
    <dgm:cxn modelId="{C3AAD4C5-86D2-46B1-B625-A73FC361DEDF}" type="presParOf" srcId="{E05B7A95-BCBA-4A22-8832-44ABBFA6FDF5}" destId="{0943B6B2-C3E2-41FA-B8C0-2F7EA94AE548}" srcOrd="0" destOrd="0" presId="urn:microsoft.com/office/officeart/2005/8/layout/cycle4#1"/>
    <dgm:cxn modelId="{4D9B9810-A479-4367-B773-2C120085CFA3}" type="presParOf" srcId="{E05B7A95-BCBA-4A22-8832-44ABBFA6FDF5}" destId="{066FA1C7-E8E2-4284-88DC-1552479E2DBE}" srcOrd="1" destOrd="0" presId="urn:microsoft.com/office/officeart/2005/8/layout/cycle4#1"/>
    <dgm:cxn modelId="{2053AE28-620A-4A2A-B3DF-04D0B5D6576A}" type="presParOf" srcId="{E7B93AD7-9036-449E-AB5D-FCE06E99776C}" destId="{1EFB2CBF-2E51-4664-85E5-C9C9BF625E7C}" srcOrd="1" destOrd="0" presId="urn:microsoft.com/office/officeart/2005/8/layout/cycle4#1"/>
    <dgm:cxn modelId="{94E03908-9F63-424D-8883-D2A91B67E81F}" type="presParOf" srcId="{1EFB2CBF-2E51-4664-85E5-C9C9BF625E7C}" destId="{EA2C40A0-AC1B-4F74-9522-AB936D55C073}" srcOrd="0" destOrd="0" presId="urn:microsoft.com/office/officeart/2005/8/layout/cycle4#1"/>
    <dgm:cxn modelId="{AC1AA42A-C918-4314-9787-5B26B9F8169D}" type="presParOf" srcId="{1EFB2CBF-2E51-4664-85E5-C9C9BF625E7C}" destId="{CBE41675-A380-4498-8AF8-A07890ECBECA}" srcOrd="1" destOrd="0" presId="urn:microsoft.com/office/officeart/2005/8/layout/cycle4#1"/>
    <dgm:cxn modelId="{3DBEA5B5-2C40-4801-B56E-3455771824D2}" type="presParOf" srcId="{E7B93AD7-9036-449E-AB5D-FCE06E99776C}" destId="{06537E0A-BF8E-477E-A2D2-4DDD019C13A7}" srcOrd="2" destOrd="0" presId="urn:microsoft.com/office/officeart/2005/8/layout/cycle4#1"/>
    <dgm:cxn modelId="{76C76A6D-9933-4EA9-AC71-611945E62C67}" type="presParOf" srcId="{06537E0A-BF8E-477E-A2D2-4DDD019C13A7}" destId="{6306F34B-FA8B-45F1-8773-2767AC74C13D}" srcOrd="0" destOrd="0" presId="urn:microsoft.com/office/officeart/2005/8/layout/cycle4#1"/>
    <dgm:cxn modelId="{CBEA2879-AA38-474A-91EA-A47CC34C259E}" type="presParOf" srcId="{06537E0A-BF8E-477E-A2D2-4DDD019C13A7}" destId="{F40776B8-B62A-4B2B-8F93-0A8317BFF22C}" srcOrd="1" destOrd="0" presId="urn:microsoft.com/office/officeart/2005/8/layout/cycle4#1"/>
    <dgm:cxn modelId="{A77EFE98-BB6A-4C53-8679-06DA29768759}" type="presParOf" srcId="{E7B93AD7-9036-449E-AB5D-FCE06E99776C}" destId="{EE4862DA-42B7-4575-89B7-8CCF17B35718}" srcOrd="3" destOrd="0" presId="urn:microsoft.com/office/officeart/2005/8/layout/cycle4#1"/>
    <dgm:cxn modelId="{11BDFBAB-CE04-44E6-A7EE-03AF90321305}" type="presParOf" srcId="{EE4862DA-42B7-4575-89B7-8CCF17B35718}" destId="{BBC41A47-ACAC-42E5-9CD8-C57C23E537AA}" srcOrd="0" destOrd="0" presId="urn:microsoft.com/office/officeart/2005/8/layout/cycle4#1"/>
    <dgm:cxn modelId="{A5CD6B87-1026-4D69-AEF2-5F0BFC2CA392}" type="presParOf" srcId="{EE4862DA-42B7-4575-89B7-8CCF17B35718}" destId="{E4559C82-7940-44D8-82F9-D13C54540AF1}" srcOrd="1" destOrd="0" presId="urn:microsoft.com/office/officeart/2005/8/layout/cycle4#1"/>
    <dgm:cxn modelId="{2D891411-CF87-40A6-AF81-E59D2C9F028A}" type="presParOf" srcId="{E7B93AD7-9036-449E-AB5D-FCE06E99776C}" destId="{2111BEDC-83FA-41A7-B967-4EE04B8DBEE1}" srcOrd="4" destOrd="0" presId="urn:microsoft.com/office/officeart/2005/8/layout/cycle4#1"/>
    <dgm:cxn modelId="{C58F6D0F-69DB-4637-B567-BABCEF48514A}" type="presParOf" srcId="{1E55DA9C-257A-4326-AF65-EDFBCF61848B}" destId="{3402601F-0CA9-4DD6-ABD3-D97F75D39E78}" srcOrd="1" destOrd="0" presId="urn:microsoft.com/office/officeart/2005/8/layout/cycle4#1"/>
    <dgm:cxn modelId="{B5A3145D-51C8-4192-A831-B19977F658C1}" type="presParOf" srcId="{3402601F-0CA9-4DD6-ABD3-D97F75D39E78}" destId="{493B30DA-EADA-4831-85B9-8EE34A317AD5}" srcOrd="0" destOrd="0" presId="urn:microsoft.com/office/officeart/2005/8/layout/cycle4#1"/>
    <dgm:cxn modelId="{C53606E5-2261-4C99-B411-16F1632FC6C9}" type="presParOf" srcId="{3402601F-0CA9-4DD6-ABD3-D97F75D39E78}" destId="{985DCFAC-DAF6-4DA1-8C99-63EC1EE774D0}" srcOrd="1" destOrd="0" presId="urn:microsoft.com/office/officeart/2005/8/layout/cycle4#1"/>
    <dgm:cxn modelId="{F50DD1AA-3F37-4D21-8744-C1A0ACC509F5}" type="presParOf" srcId="{3402601F-0CA9-4DD6-ABD3-D97F75D39E78}" destId="{A82D3CD3-5B44-4F48-8DC4-76973333BD36}" srcOrd="2" destOrd="0" presId="urn:microsoft.com/office/officeart/2005/8/layout/cycle4#1"/>
    <dgm:cxn modelId="{8F47941D-41F6-46E6-950D-DF1BEDF9DA01}" type="presParOf" srcId="{3402601F-0CA9-4DD6-ABD3-D97F75D39E78}" destId="{B62CF833-68F8-4A85-9255-A9D64F364145}" srcOrd="3" destOrd="0" presId="urn:microsoft.com/office/officeart/2005/8/layout/cycle4#1"/>
    <dgm:cxn modelId="{973DA918-80D4-4E9F-B009-82999E9CE8FE}" type="presParOf" srcId="{3402601F-0CA9-4DD6-ABD3-D97F75D39E78}" destId="{73C59976-19C8-4014-8730-C5E17399586A}" srcOrd="4" destOrd="0" presId="urn:microsoft.com/office/officeart/2005/8/layout/cycle4#1"/>
    <dgm:cxn modelId="{0869DF3D-7195-4E76-AFF1-B70177ABED08}" type="presParOf" srcId="{1E55DA9C-257A-4326-AF65-EDFBCF61848B}" destId="{BB2E3DEB-0D12-4A94-803A-A7E7EE042EC3}" srcOrd="2" destOrd="0" presId="urn:microsoft.com/office/officeart/2005/8/layout/cycle4#1"/>
    <dgm:cxn modelId="{10D4263C-7A1E-4CD2-80E9-2E9F6CEADB66}" type="presParOf" srcId="{1E55DA9C-257A-4326-AF65-EDFBCF61848B}" destId="{A86B6907-0F9A-409E-A0D6-EAF33768283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06F34B-FA8B-45F1-8773-2767AC74C13D}">
      <dsp:nvSpPr>
        <dsp:cNvPr id="0" name=""/>
        <dsp:cNvSpPr/>
      </dsp:nvSpPr>
      <dsp:spPr>
        <a:xfrm>
          <a:off x="4884388" y="3351413"/>
          <a:ext cx="2444827" cy="1583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Desenvolver um plano financeiro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Selecionar ativos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Gerar propostas de investimento</a:t>
          </a:r>
        </a:p>
      </dsp:txBody>
      <dsp:txXfrm>
        <a:off x="5617837" y="3747336"/>
        <a:ext cx="1711379" cy="1187770"/>
      </dsp:txXfrm>
    </dsp:sp>
    <dsp:sp modelId="{BBC41A47-ACAC-42E5-9CD8-C57C23E537AA}">
      <dsp:nvSpPr>
        <dsp:cNvPr id="0" name=""/>
        <dsp:cNvSpPr/>
      </dsp:nvSpPr>
      <dsp:spPr>
        <a:xfrm>
          <a:off x="72017" y="3319596"/>
          <a:ext cx="2444827" cy="1583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Abrir contas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Negociar ativos</a:t>
          </a:r>
        </a:p>
      </dsp:txBody>
      <dsp:txXfrm>
        <a:off x="72017" y="3715520"/>
        <a:ext cx="1711379" cy="1187770"/>
      </dsp:txXfrm>
    </dsp:sp>
    <dsp:sp modelId="{EA2C40A0-AC1B-4F74-9522-AB936D55C073}">
      <dsp:nvSpPr>
        <dsp:cNvPr id="0" name=""/>
        <dsp:cNvSpPr/>
      </dsp:nvSpPr>
      <dsp:spPr>
        <a:xfrm>
          <a:off x="4972060" y="19210"/>
          <a:ext cx="2444827" cy="1583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Prospecto de informações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Entendimento dos riscos e preferencias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 Cruzamento de informações</a:t>
          </a:r>
        </a:p>
      </dsp:txBody>
      <dsp:txXfrm>
        <a:off x="5705508" y="19210"/>
        <a:ext cx="1711379" cy="1187770"/>
      </dsp:txXfrm>
    </dsp:sp>
    <dsp:sp modelId="{0943B6B2-C3E2-41FA-B8C0-2F7EA94AE548}">
      <dsp:nvSpPr>
        <dsp:cNvPr id="0" name=""/>
        <dsp:cNvSpPr/>
      </dsp:nvSpPr>
      <dsp:spPr>
        <a:xfrm>
          <a:off x="0" y="26257"/>
          <a:ext cx="2444827" cy="1583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Monitorar os rendimentos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Levantar dados sobre o mercado para ajustar a estratégia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/>
            <a:t>Suporte aos investidores</a:t>
          </a:r>
        </a:p>
      </dsp:txBody>
      <dsp:txXfrm>
        <a:off x="0" y="26257"/>
        <a:ext cx="1711379" cy="1187770"/>
      </dsp:txXfrm>
    </dsp:sp>
    <dsp:sp modelId="{493B30DA-EADA-4831-85B9-8EE34A317AD5}">
      <dsp:nvSpPr>
        <dsp:cNvPr id="0" name=""/>
        <dsp:cNvSpPr/>
      </dsp:nvSpPr>
      <dsp:spPr>
        <a:xfrm>
          <a:off x="1551989" y="282095"/>
          <a:ext cx="2142936" cy="2142936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Monitorar os resultados e ajustar a estratégia</a:t>
          </a:r>
        </a:p>
      </dsp:txBody>
      <dsp:txXfrm>
        <a:off x="1551989" y="282095"/>
        <a:ext cx="2142936" cy="2142936"/>
      </dsp:txXfrm>
    </dsp:sp>
    <dsp:sp modelId="{985DCFAC-DAF6-4DA1-8C99-63EC1EE774D0}">
      <dsp:nvSpPr>
        <dsp:cNvPr id="0" name=""/>
        <dsp:cNvSpPr/>
      </dsp:nvSpPr>
      <dsp:spPr>
        <a:xfrm rot="5400000">
          <a:off x="3793906" y="282095"/>
          <a:ext cx="2142936" cy="2142936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Entender as necessidades do Cliente</a:t>
          </a:r>
        </a:p>
      </dsp:txBody>
      <dsp:txXfrm rot="5400000">
        <a:off x="3793906" y="282095"/>
        <a:ext cx="2142936" cy="2142936"/>
      </dsp:txXfrm>
    </dsp:sp>
    <dsp:sp modelId="{A82D3CD3-5B44-4F48-8DC4-76973333BD36}">
      <dsp:nvSpPr>
        <dsp:cNvPr id="0" name=""/>
        <dsp:cNvSpPr/>
      </dsp:nvSpPr>
      <dsp:spPr>
        <a:xfrm rot="10800000">
          <a:off x="3793906" y="2524012"/>
          <a:ext cx="2142936" cy="2142936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Propor soluções</a:t>
          </a:r>
        </a:p>
      </dsp:txBody>
      <dsp:txXfrm rot="10800000">
        <a:off x="3793906" y="2524012"/>
        <a:ext cx="2142936" cy="2142936"/>
      </dsp:txXfrm>
    </dsp:sp>
    <dsp:sp modelId="{B62CF833-68F8-4A85-9255-A9D64F364145}">
      <dsp:nvSpPr>
        <dsp:cNvPr id="0" name=""/>
        <dsp:cNvSpPr/>
      </dsp:nvSpPr>
      <dsp:spPr>
        <a:xfrm rot="16200000">
          <a:off x="1551989" y="2524012"/>
          <a:ext cx="2142936" cy="2142936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Implementar soluções</a:t>
          </a:r>
        </a:p>
      </dsp:txBody>
      <dsp:txXfrm rot="16200000">
        <a:off x="1551989" y="2524012"/>
        <a:ext cx="2142936" cy="2142936"/>
      </dsp:txXfrm>
    </dsp:sp>
    <dsp:sp modelId="{BB2E3DEB-0D12-4A94-803A-A7E7EE042EC3}">
      <dsp:nvSpPr>
        <dsp:cNvPr id="0" name=""/>
        <dsp:cNvSpPr/>
      </dsp:nvSpPr>
      <dsp:spPr>
        <a:xfrm>
          <a:off x="3374474" y="2029108"/>
          <a:ext cx="739882" cy="643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B6907-0F9A-409E-A0D6-EAF33768283D}">
      <dsp:nvSpPr>
        <dsp:cNvPr id="0" name=""/>
        <dsp:cNvSpPr/>
      </dsp:nvSpPr>
      <dsp:spPr>
        <a:xfrm rot="10800000">
          <a:off x="3374474" y="2276560"/>
          <a:ext cx="739882" cy="643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60450" y="0"/>
            <a:ext cx="4827588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26156" y="3820269"/>
            <a:ext cx="6750893" cy="5836494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2613844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95406" y="9172249"/>
            <a:ext cx="2980055" cy="482838"/>
          </a:xfrm>
          <a:prstGeom prst="rect">
            <a:avLst/>
          </a:prstGeom>
        </p:spPr>
        <p:txBody>
          <a:bodyPr lIns="94476" tIns="47238" rIns="94476" bIns="47238"/>
          <a:lstStyle/>
          <a:p>
            <a:fld id="{371F4C8E-F51B-4834-9086-478FCE8672CF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95406" y="9172249"/>
            <a:ext cx="2980055" cy="482838"/>
          </a:xfrm>
          <a:prstGeom prst="rect">
            <a:avLst/>
          </a:prstGeom>
        </p:spPr>
        <p:txBody>
          <a:bodyPr lIns="94476" tIns="47238" rIns="94476" bIns="47238"/>
          <a:lstStyle/>
          <a:p>
            <a:fld id="{371F4C8E-F51B-4834-9086-478FCE8672CF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58863" y="0"/>
            <a:ext cx="4829175" cy="36210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xmlns="" id="{870591CF-4654-459D-8048-6CF18AA20A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09304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58863" y="0"/>
            <a:ext cx="4829175" cy="36210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58863" y="0"/>
            <a:ext cx="4829175" cy="36210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58863" y="0"/>
            <a:ext cx="4829175" cy="36210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24451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58863" y="0"/>
            <a:ext cx="4829175" cy="36210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08765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58863" y="0"/>
            <a:ext cx="4829175" cy="36210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4774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4005064"/>
            <a:ext cx="9144000" cy="2852936"/>
          </a:xfrm>
          <a:prstGeom prst="rect">
            <a:avLst/>
          </a:prstGeom>
          <a:solidFill>
            <a:srgbClr val="A0998E"/>
          </a:solidFill>
          <a:ln>
            <a:solidFill>
              <a:srgbClr val="A099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 userDrawn="1"/>
        </p:nvSpPr>
        <p:spPr>
          <a:xfrm>
            <a:off x="467544" y="6309320"/>
            <a:ext cx="7272808" cy="288032"/>
          </a:xfrm>
          <a:prstGeom prst="rect">
            <a:avLst/>
          </a:prstGeom>
          <a:solidFill>
            <a:srgbClr val="A0998E"/>
          </a:solidFill>
          <a:ln>
            <a:solidFill>
              <a:srgbClr val="A099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237312"/>
            <a:ext cx="1156916" cy="35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87040-349D-4FD9-806E-7CFB332990C6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8B8DC-408C-4291-A8E6-8CB7352F4F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66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6600"/>
        </a:buClr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66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6600"/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3FF5-3213-492F-871A-739C468BD0C3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82146-0FBF-4657-AB47-30828F649B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628801"/>
            <a:ext cx="8280920" cy="1971650"/>
          </a:xfrm>
        </p:spPr>
        <p:txBody>
          <a:bodyPr>
            <a:noAutofit/>
          </a:bodyPr>
          <a:lstStyle/>
          <a:p>
            <a:r>
              <a:rPr lang="pt-BR" sz="3200" b="1" i="1" dirty="0" err="1">
                <a:latin typeface="Arial" pitchFamily="34" charset="0"/>
                <a:cs typeface="Arial" pitchFamily="34" charset="0"/>
              </a:rPr>
              <a:t>Robo-Advisors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:</a:t>
            </a:r>
            <a:br>
              <a:rPr lang="pt-BR" sz="3200" b="1" dirty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Deveres fiduciários dos assessores de valores mobiliários no Brasil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latin typeface="Arial" pitchFamily="34" charset="0"/>
                <a:cs typeface="Arial" pitchFamily="34" charset="0"/>
              </a:rPr>
            </a:b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endParaRPr lang="pt-BR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Setembro de 2019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491880" y="1124744"/>
            <a:ext cx="2088232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3419872" y="291635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Ciro Silva Martins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OBRIGADO!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1788" y="152400"/>
            <a:ext cx="8480425" cy="533400"/>
          </a:xfrm>
        </p:spPr>
        <p:txBody>
          <a:bodyPr>
            <a:normAutofit/>
          </a:bodyPr>
          <a:lstStyle/>
          <a:p>
            <a:pPr algn="r"/>
            <a:r>
              <a:rPr lang="pt-BR" sz="2000" b="1" i="1" dirty="0">
                <a:latin typeface="Georgia" pitchFamily="18" charset="0"/>
                <a:cs typeface="Arial" charset="0"/>
              </a:rPr>
              <a:t>Definição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914401"/>
            <a:ext cx="8496300" cy="4242791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4000" b="1" dirty="0">
                <a:latin typeface="+mj-lt"/>
                <a:cs typeface="Arial" pitchFamily="34" charset="0"/>
              </a:rPr>
              <a:t>SEC</a:t>
            </a:r>
            <a:endParaRPr lang="pt-BR" sz="3600" b="1" dirty="0">
              <a:latin typeface="+mj-lt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/>
              <a:t>“(...) uso de tecnologias inovadoras para fornecer serviços de administração discricionária de ativos para seus clientes por meio de programas baseados em algoritmos online“</a:t>
            </a:r>
          </a:p>
          <a:p>
            <a:pPr marL="0" indent="0" algn="just">
              <a:buNone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15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1900" dirty="0"/>
              <a:t>SECURITES AND EXCHANGE COMMISSION. </a:t>
            </a:r>
            <a:r>
              <a:rPr lang="pt-BR" sz="1900" b="1" dirty="0" err="1"/>
              <a:t>Robo-Advisers</a:t>
            </a:r>
            <a:r>
              <a:rPr lang="pt-BR" sz="1900" dirty="0"/>
              <a:t>. IM </a:t>
            </a:r>
            <a:r>
              <a:rPr lang="pt-BR" sz="1900" dirty="0" err="1"/>
              <a:t>Guidance</a:t>
            </a:r>
            <a:r>
              <a:rPr lang="pt-BR" sz="1900" dirty="0"/>
              <a:t> </a:t>
            </a:r>
            <a:r>
              <a:rPr lang="pt-BR" sz="1900" dirty="0" err="1"/>
              <a:t>Uptade</a:t>
            </a:r>
            <a:r>
              <a:rPr lang="pt-BR" sz="1900" dirty="0"/>
              <a:t>, fev. 2017, nº 2017-02. Disponível em: https://www.sec.gov/</a:t>
            </a:r>
            <a:r>
              <a:rPr lang="pt-BR" sz="1900" dirty="0" err="1"/>
              <a:t>investment</a:t>
            </a:r>
            <a:r>
              <a:rPr lang="pt-BR" sz="1900" dirty="0"/>
              <a:t>/im-guidance-2017-02.pdf. Acesso em: 12/07/2019 )</a:t>
            </a:r>
            <a:endParaRPr lang="pt-BR" sz="1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marL="628650" indent="-361950" algn="just">
              <a:buFont typeface="Arial" pitchFamily="34" charset="0"/>
              <a:buChar char="•"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algn="just">
              <a:defRPr/>
            </a:pPr>
            <a:endParaRPr lang="pt-BR" dirty="0">
              <a:solidFill>
                <a:schemeClr val="bg1"/>
              </a:solidFill>
            </a:endParaRPr>
          </a:p>
          <a:p>
            <a:pPr>
              <a:defRPr/>
            </a:pPr>
            <a:endParaRPr lang="pt-BR" dirty="0"/>
          </a:p>
        </p:txBody>
      </p:sp>
      <p:pic>
        <p:nvPicPr>
          <p:cNvPr id="6" name="Picture 2" descr="Resultado de imagem para JICTAC UF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57764"/>
            <a:ext cx="911133" cy="8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702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1788" y="152400"/>
            <a:ext cx="8480425" cy="533400"/>
          </a:xfrm>
        </p:spPr>
        <p:txBody>
          <a:bodyPr>
            <a:normAutofit/>
          </a:bodyPr>
          <a:lstStyle/>
          <a:p>
            <a:pPr algn="r"/>
            <a:r>
              <a:rPr lang="pt-BR" sz="1800" b="1" i="1" dirty="0">
                <a:latin typeface="Georgia" pitchFamily="18" charset="0"/>
                <a:cs typeface="Arial" charset="0"/>
              </a:rPr>
              <a:t>Modelo de Negócio</a:t>
            </a:r>
          </a:p>
        </p:txBody>
      </p:sp>
      <p:pic>
        <p:nvPicPr>
          <p:cNvPr id="16" name="Picture 2" descr="Resultado de imagem para JICTAC UF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57764"/>
            <a:ext cx="911133" cy="8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xmlns="" id="{E8D17410-82D7-4B1D-ACAB-9638EEFCC1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16942551"/>
              </p:ext>
            </p:extLst>
          </p:nvPr>
        </p:nvGraphicFramePr>
        <p:xfrm>
          <a:off x="539552" y="954478"/>
          <a:ext cx="7488832" cy="4949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64309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1788" y="152400"/>
            <a:ext cx="8480425" cy="533400"/>
          </a:xfrm>
        </p:spPr>
        <p:txBody>
          <a:bodyPr>
            <a:normAutofit/>
          </a:bodyPr>
          <a:lstStyle/>
          <a:p>
            <a:pPr algn="r"/>
            <a:r>
              <a:rPr lang="pt-BR" sz="2000" b="1" i="1" dirty="0">
                <a:latin typeface="Georgia" pitchFamily="18" charset="0"/>
                <a:cs typeface="Arial" charset="0"/>
              </a:rPr>
              <a:t>Modelo de Negócio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914401"/>
            <a:ext cx="8496300" cy="48188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3500" b="1" dirty="0">
                <a:latin typeface="+mj-lt"/>
                <a:cs typeface="Arial" pitchFamily="34" charset="0"/>
              </a:rPr>
              <a:t>Vantagens:</a:t>
            </a:r>
            <a:endParaRPr lang="pt-BR" sz="2800" b="1" dirty="0">
              <a:latin typeface="+mj-lt"/>
              <a:cs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800" dirty="0">
                <a:latin typeface="+mj-lt"/>
                <a:cs typeface="Arial" pitchFamily="34" charset="0"/>
              </a:rPr>
              <a:t>Do ponto de vista dos investidores:</a:t>
            </a:r>
          </a:p>
          <a:p>
            <a:pPr marL="971550" lvl="1" indent="-51435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  <a:defRPr/>
            </a:pPr>
            <a:r>
              <a:rPr lang="pt-BR" dirty="0"/>
              <a:t>alinhar a experiência digital com a personalização do investimento a um custo menor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800" dirty="0">
                <a:cs typeface="Arial" pitchFamily="34" charset="0"/>
              </a:rPr>
              <a:t>Do ponto de vista dos prestadores de serviços:</a:t>
            </a:r>
          </a:p>
          <a:p>
            <a:pPr marL="971550" lvl="1" indent="-51435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  <a:defRPr/>
            </a:pPr>
            <a:r>
              <a:rPr lang="pt-BR" dirty="0"/>
              <a:t>Eficiência</a:t>
            </a: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marL="628650" indent="-361950" algn="just">
              <a:buFont typeface="Arial" pitchFamily="34" charset="0"/>
              <a:buChar char="•"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algn="just">
              <a:defRPr/>
            </a:pPr>
            <a:endParaRPr lang="pt-BR" dirty="0">
              <a:solidFill>
                <a:schemeClr val="bg1"/>
              </a:solidFill>
            </a:endParaRPr>
          </a:p>
          <a:p>
            <a:pPr>
              <a:defRPr/>
            </a:pPr>
            <a:endParaRPr lang="pt-BR" dirty="0"/>
          </a:p>
        </p:txBody>
      </p:sp>
      <p:pic>
        <p:nvPicPr>
          <p:cNvPr id="6" name="Picture 2" descr="Resultado de imagem para JICTAC UF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57764"/>
            <a:ext cx="911133" cy="8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097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1788" y="152400"/>
            <a:ext cx="8480425" cy="533400"/>
          </a:xfrm>
        </p:spPr>
        <p:txBody>
          <a:bodyPr>
            <a:normAutofit/>
          </a:bodyPr>
          <a:lstStyle/>
          <a:p>
            <a:pPr algn="r"/>
            <a:r>
              <a:rPr lang="pt-BR" sz="1800" b="1" i="1" dirty="0">
                <a:latin typeface="Georgia" pitchFamily="18" charset="0"/>
                <a:cs typeface="Arial" charset="0"/>
              </a:rPr>
              <a:t>Desafios</a:t>
            </a:r>
          </a:p>
        </p:txBody>
      </p:sp>
      <p:sp>
        <p:nvSpPr>
          <p:cNvPr id="8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914400"/>
            <a:ext cx="8496300" cy="4968875"/>
          </a:xfrm>
        </p:spPr>
        <p:txBody>
          <a:bodyPr/>
          <a:lstStyle/>
          <a:p>
            <a:pPr algn="ctr">
              <a:buNone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u="sng" dirty="0"/>
          </a:p>
          <a:p>
            <a:pPr>
              <a:defRPr/>
            </a:pPr>
            <a:endParaRPr lang="pt-BR" u="sng" dirty="0"/>
          </a:p>
          <a:p>
            <a:pPr>
              <a:defRPr/>
            </a:pPr>
            <a:endParaRPr lang="pt-BR" dirty="0"/>
          </a:p>
          <a:p>
            <a:pPr marL="628650" indent="-361950" algn="just">
              <a:buFont typeface="Arial" pitchFamily="34" charset="0"/>
              <a:buChar char="•"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algn="just">
              <a:defRPr/>
            </a:pPr>
            <a:endParaRPr lang="pt-BR" dirty="0">
              <a:solidFill>
                <a:schemeClr val="bg1"/>
              </a:solidFill>
            </a:endParaRPr>
          </a:p>
          <a:p>
            <a:pPr>
              <a:defRPr/>
            </a:pP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1907704" y="1089484"/>
            <a:ext cx="5328592" cy="20162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59732" y="1755331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Deveres Fiduciários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395536" y="4095567"/>
            <a:ext cx="2664296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455913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Adequação</a:t>
            </a:r>
            <a:endParaRPr lang="pt-BR" sz="20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75856" y="4113342"/>
            <a:ext cx="2664296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419872" y="455913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Lealdade</a:t>
            </a:r>
            <a:endParaRPr lang="pt-BR" sz="20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092552" y="4131117"/>
            <a:ext cx="2664296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236568" y="455913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Informar</a:t>
            </a:r>
            <a:endParaRPr lang="pt-BR" sz="2000" dirty="0"/>
          </a:p>
        </p:txBody>
      </p:sp>
      <p:cxnSp>
        <p:nvCxnSpPr>
          <p:cNvPr id="13" name="Conector de seta reta 12"/>
          <p:cNvCxnSpPr>
            <a:stCxn id="2" idx="2"/>
          </p:cNvCxnSpPr>
          <p:nvPr/>
        </p:nvCxnSpPr>
        <p:spPr>
          <a:xfrm flipH="1">
            <a:off x="1619672" y="3105708"/>
            <a:ext cx="2952328" cy="1026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2" idx="2"/>
            <a:endCxn id="9" idx="0"/>
          </p:cNvCxnSpPr>
          <p:nvPr/>
        </p:nvCxnSpPr>
        <p:spPr>
          <a:xfrm>
            <a:off x="4572000" y="3105708"/>
            <a:ext cx="36004" cy="1007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cxnSpLocks/>
            <a:stCxn id="2" idx="2"/>
            <a:endCxn id="11" idx="0"/>
          </p:cNvCxnSpPr>
          <p:nvPr/>
        </p:nvCxnSpPr>
        <p:spPr>
          <a:xfrm>
            <a:off x="4572000" y="3105708"/>
            <a:ext cx="2852700" cy="1025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Resultado de imagem para JICTAC UF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57764"/>
            <a:ext cx="911133" cy="8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1788" y="152400"/>
            <a:ext cx="8480425" cy="533400"/>
          </a:xfrm>
        </p:spPr>
        <p:txBody>
          <a:bodyPr>
            <a:normAutofit/>
          </a:bodyPr>
          <a:lstStyle/>
          <a:p>
            <a:pPr algn="r"/>
            <a:r>
              <a:rPr lang="pt-BR" sz="2000" b="1" i="1" dirty="0" err="1">
                <a:latin typeface="Georgia" pitchFamily="18" charset="0"/>
                <a:cs typeface="Arial" charset="0"/>
              </a:rPr>
              <a:t>Suitability</a:t>
            </a:r>
            <a:endParaRPr lang="pt-BR" sz="2000" b="1" i="1" dirty="0">
              <a:latin typeface="Georgia" pitchFamily="18" charset="0"/>
              <a:cs typeface="Arial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914401"/>
            <a:ext cx="8496300" cy="467483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1800" b="1" dirty="0">
                <a:latin typeface="+mj-lt"/>
                <a:cs typeface="Arial" pitchFamily="34" charset="0"/>
              </a:rPr>
              <a:t>Questionários genéricos e/ou ambíguos:</a:t>
            </a:r>
          </a:p>
          <a:p>
            <a:pPr marL="0" indent="0" algn="just">
              <a:buNone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marL="628650" indent="-361950" algn="just">
              <a:buFont typeface="Arial" pitchFamily="34" charset="0"/>
              <a:buChar char="•"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algn="just">
              <a:defRPr/>
            </a:pPr>
            <a:endParaRPr lang="pt-BR" dirty="0">
              <a:solidFill>
                <a:schemeClr val="bg1"/>
              </a:solidFill>
            </a:endParaRPr>
          </a:p>
          <a:p>
            <a:pPr>
              <a:defRPr/>
            </a:pPr>
            <a:endParaRPr lang="pt-BR" dirty="0"/>
          </a:p>
        </p:txBody>
      </p:sp>
      <p:pic>
        <p:nvPicPr>
          <p:cNvPr id="6" name="Picture 2" descr="Resultado de imagem para JICTAC UF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57764"/>
            <a:ext cx="911133" cy="8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8C836C1D-8C76-476C-BB43-3AEA00127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5406141"/>
              </p:ext>
            </p:extLst>
          </p:nvPr>
        </p:nvGraphicFramePr>
        <p:xfrm>
          <a:off x="539552" y="1337163"/>
          <a:ext cx="7272809" cy="468388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52198">
                  <a:extLst>
                    <a:ext uri="{9D8B030D-6E8A-4147-A177-3AD203B41FA5}">
                      <a16:colId xmlns:a16="http://schemas.microsoft.com/office/drawing/2014/main" xmlns="" val="189401420"/>
                    </a:ext>
                  </a:extLst>
                </a:gridCol>
                <a:gridCol w="1852198">
                  <a:extLst>
                    <a:ext uri="{9D8B030D-6E8A-4147-A177-3AD203B41FA5}">
                      <a16:colId xmlns:a16="http://schemas.microsoft.com/office/drawing/2014/main" xmlns="" val="854633630"/>
                    </a:ext>
                  </a:extLst>
                </a:gridCol>
                <a:gridCol w="1189471">
                  <a:extLst>
                    <a:ext uri="{9D8B030D-6E8A-4147-A177-3AD203B41FA5}">
                      <a16:colId xmlns:a16="http://schemas.microsoft.com/office/drawing/2014/main" xmlns="" val="3350213471"/>
                    </a:ext>
                  </a:extLst>
                </a:gridCol>
                <a:gridCol w="1189471">
                  <a:extLst>
                    <a:ext uri="{9D8B030D-6E8A-4147-A177-3AD203B41FA5}">
                      <a16:colId xmlns:a16="http://schemas.microsoft.com/office/drawing/2014/main" xmlns="" val="1489298229"/>
                    </a:ext>
                  </a:extLst>
                </a:gridCol>
                <a:gridCol w="1189471">
                  <a:extLst>
                    <a:ext uri="{9D8B030D-6E8A-4147-A177-3AD203B41FA5}">
                      <a16:colId xmlns:a16="http://schemas.microsoft.com/office/drawing/2014/main" xmlns="" val="2050622338"/>
                    </a:ext>
                  </a:extLst>
                </a:gridCol>
              </a:tblGrid>
              <a:tr h="13770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ICVM 539 (Art. 2º)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RBR1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RBR2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RBR3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3639091695"/>
                  </a:ext>
                </a:extLst>
              </a:tr>
              <a:tr h="41135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O produto, serviço ou operação é adequado aos objetivos de investimento do cliente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O período em que o cliente deseja manter o investimento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1236815136"/>
                  </a:ext>
                </a:extLst>
              </a:tr>
              <a:tr h="5505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as preferências declaradas do cliente quanto à assunção de riscos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3665369180"/>
                  </a:ext>
                </a:extLst>
              </a:tr>
              <a:tr h="2721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as finalidades do investimento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1917635093"/>
                  </a:ext>
                </a:extLst>
              </a:tr>
              <a:tr h="41135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 situação financeira do cliente é compatível com o produto, serviço ou operação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o valor das receitas regulares declaradas pelo cliente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676178727"/>
                  </a:ext>
                </a:extLst>
              </a:tr>
              <a:tr h="4113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o valor e os ativos que compõem o patrimônio do cliente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1449520411"/>
                  </a:ext>
                </a:extLst>
              </a:tr>
              <a:tr h="4113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 necessidade futura de recursos declarada pelo cliente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1800446769"/>
                  </a:ext>
                </a:extLst>
              </a:tr>
              <a:tr h="55051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O cliente possui conhecimento necessário para compreender os riscos relacionados ao produto, serviço ou operação.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os tipos de produtos, serviços e operações com os quais o cliente tem familiaridade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√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3112810412"/>
                  </a:ext>
                </a:extLst>
              </a:tr>
              <a:tr h="11071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 natureza, o volume e a frequência das operações já realizadas pelo cliente no mercado de valores mobiliários, bem como o período em que tais operações foram realizadas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419982083"/>
                  </a:ext>
                </a:extLst>
              </a:tr>
              <a:tr h="4113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 formação acadêmica e a experiência profissional do cliente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X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86" marR="58386" marT="0" marB="0" anchor="ctr"/>
                </a:tc>
                <a:extLst>
                  <a:ext uri="{0D108BD9-81ED-4DB2-BD59-A6C34878D82A}">
                    <a16:rowId xmlns:a16="http://schemas.microsoft.com/office/drawing/2014/main" xmlns="" val="1915681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9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1788" y="152400"/>
            <a:ext cx="8480425" cy="533400"/>
          </a:xfrm>
        </p:spPr>
        <p:txBody>
          <a:bodyPr>
            <a:normAutofit/>
          </a:bodyPr>
          <a:lstStyle/>
          <a:p>
            <a:pPr algn="r"/>
            <a:r>
              <a:rPr lang="pt-BR" sz="2000" b="1" i="1" dirty="0">
                <a:latin typeface="Georgia" pitchFamily="18" charset="0"/>
                <a:cs typeface="Arial" charset="0"/>
              </a:rPr>
              <a:t>Lealdade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15913" y="1052736"/>
            <a:ext cx="8496300" cy="1146447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3600" b="1" dirty="0">
                <a:latin typeface="+mj-lt"/>
                <a:cs typeface="Arial" pitchFamily="34" charset="0"/>
              </a:rPr>
              <a:t>Conflitos de interesse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marL="628650" indent="-361950" algn="just">
              <a:buFont typeface="Arial" pitchFamily="34" charset="0"/>
              <a:buChar char="•"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algn="just">
              <a:defRPr/>
            </a:pPr>
            <a:endParaRPr lang="pt-BR" dirty="0">
              <a:solidFill>
                <a:schemeClr val="bg1"/>
              </a:solidFill>
            </a:endParaRPr>
          </a:p>
          <a:p>
            <a:pPr>
              <a:defRPr/>
            </a:pPr>
            <a:endParaRPr lang="pt-BR" dirty="0"/>
          </a:p>
        </p:txBody>
      </p:sp>
      <p:pic>
        <p:nvPicPr>
          <p:cNvPr id="6" name="Picture 2" descr="Resultado de imagem para JICTAC UF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57764"/>
            <a:ext cx="911133" cy="8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de cantos arredondados 5">
            <a:extLst>
              <a:ext uri="{FF2B5EF4-FFF2-40B4-BE49-F238E27FC236}">
                <a16:creationId xmlns:a16="http://schemas.microsoft.com/office/drawing/2014/main" xmlns="" id="{90C979B6-CBC0-45E9-BF03-3297368A1E68}"/>
              </a:ext>
            </a:extLst>
          </p:cNvPr>
          <p:cNvSpPr/>
          <p:nvPr/>
        </p:nvSpPr>
        <p:spPr>
          <a:xfrm>
            <a:off x="1115616" y="2566119"/>
            <a:ext cx="2664296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5">
            <a:extLst>
              <a:ext uri="{FF2B5EF4-FFF2-40B4-BE49-F238E27FC236}">
                <a16:creationId xmlns:a16="http://schemas.microsoft.com/office/drawing/2014/main" xmlns="" id="{09CC57B6-5918-4580-94EA-8B35E1AE05B2}"/>
              </a:ext>
            </a:extLst>
          </p:cNvPr>
          <p:cNvSpPr/>
          <p:nvPr/>
        </p:nvSpPr>
        <p:spPr>
          <a:xfrm>
            <a:off x="5508104" y="2553426"/>
            <a:ext cx="2664296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56C1B7EA-DCD9-4B90-982E-05B8D728ADDF}"/>
              </a:ext>
            </a:extLst>
          </p:cNvPr>
          <p:cNvSpPr txBox="1"/>
          <p:nvPr/>
        </p:nvSpPr>
        <p:spPr>
          <a:xfrm>
            <a:off x="1259632" y="302889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Robô</a:t>
            </a:r>
            <a:endParaRPr lang="pt-BR" sz="2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EE75ADD9-8BBC-4638-AE40-A413D2DB258A}"/>
              </a:ext>
            </a:extLst>
          </p:cNvPr>
          <p:cNvSpPr txBox="1"/>
          <p:nvPr/>
        </p:nvSpPr>
        <p:spPr>
          <a:xfrm>
            <a:off x="5652120" y="302889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Investidor</a:t>
            </a:r>
            <a:endParaRPr lang="pt-BR" sz="2000" dirty="0"/>
          </a:p>
        </p:txBody>
      </p:sp>
      <p:sp>
        <p:nvSpPr>
          <p:cNvPr id="2" name="Sinal de Multiplicação 1">
            <a:extLst>
              <a:ext uri="{FF2B5EF4-FFF2-40B4-BE49-F238E27FC236}">
                <a16:creationId xmlns:a16="http://schemas.microsoft.com/office/drawing/2014/main" xmlns="" id="{587E57B9-C16F-4F69-ABC1-8EB1E7B4BC44}"/>
              </a:ext>
            </a:extLst>
          </p:cNvPr>
          <p:cNvSpPr/>
          <p:nvPr/>
        </p:nvSpPr>
        <p:spPr>
          <a:xfrm>
            <a:off x="4355976" y="3028890"/>
            <a:ext cx="504056" cy="40011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918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1788" y="152400"/>
            <a:ext cx="8480425" cy="533400"/>
          </a:xfrm>
        </p:spPr>
        <p:txBody>
          <a:bodyPr>
            <a:normAutofit/>
          </a:bodyPr>
          <a:lstStyle/>
          <a:p>
            <a:pPr algn="r"/>
            <a:r>
              <a:rPr lang="pt-BR" sz="2000" b="1" i="1" dirty="0">
                <a:latin typeface="Georgia" pitchFamily="18" charset="0"/>
                <a:cs typeface="Arial" charset="0"/>
              </a:rPr>
              <a:t>Informar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15913" y="2855776"/>
            <a:ext cx="8496300" cy="1146447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3600" b="1" dirty="0">
                <a:latin typeface="+mj-lt"/>
                <a:cs typeface="Arial" pitchFamily="34" charset="0"/>
              </a:rPr>
              <a:t>Transparência e comunicação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marL="628650" indent="-361950" algn="just">
              <a:buFont typeface="Arial" pitchFamily="34" charset="0"/>
              <a:buChar char="•"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algn="just">
              <a:defRPr/>
            </a:pPr>
            <a:endParaRPr lang="pt-BR" dirty="0">
              <a:solidFill>
                <a:schemeClr val="bg1"/>
              </a:solidFill>
            </a:endParaRPr>
          </a:p>
          <a:p>
            <a:pPr>
              <a:defRPr/>
            </a:pPr>
            <a:endParaRPr lang="pt-BR" dirty="0"/>
          </a:p>
        </p:txBody>
      </p:sp>
      <p:pic>
        <p:nvPicPr>
          <p:cNvPr id="6" name="Picture 2" descr="Resultado de imagem para JICTAC UF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57764"/>
            <a:ext cx="911133" cy="8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793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1788" y="152400"/>
            <a:ext cx="8480425" cy="533400"/>
          </a:xfrm>
        </p:spPr>
        <p:txBody>
          <a:bodyPr>
            <a:normAutofit/>
          </a:bodyPr>
          <a:lstStyle/>
          <a:p>
            <a:pPr algn="r"/>
            <a:r>
              <a:rPr lang="pt-BR" sz="2000" b="1" i="1" dirty="0">
                <a:latin typeface="Georgia" pitchFamily="18" charset="0"/>
                <a:cs typeface="Arial" charset="0"/>
              </a:rPr>
              <a:t>Considerações finais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914401"/>
            <a:ext cx="8496300" cy="481885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3500" b="1" dirty="0">
                <a:latin typeface="+mj-lt"/>
                <a:cs typeface="Arial" pitchFamily="34" charset="0"/>
              </a:rPr>
              <a:t>Recomendações:</a:t>
            </a:r>
            <a:endParaRPr lang="pt-BR" sz="2800" b="1" dirty="0">
              <a:latin typeface="+mj-lt"/>
              <a:cs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800" dirty="0">
                <a:latin typeface="+mj-lt"/>
                <a:cs typeface="Arial" pitchFamily="34" charset="0"/>
              </a:rPr>
              <a:t>Abordagem colaborativa e multidisciplinar: </a:t>
            </a:r>
            <a:r>
              <a:rPr lang="pt-BR" sz="2800" i="1" dirty="0" err="1">
                <a:latin typeface="+mj-lt"/>
                <a:cs typeface="Arial" pitchFamily="34" charset="0"/>
              </a:rPr>
              <a:t>sandbox</a:t>
            </a:r>
            <a:endParaRPr lang="pt-BR" sz="2800" i="1" dirty="0">
              <a:latin typeface="+mj-lt"/>
              <a:cs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800" i="1" dirty="0">
                <a:cs typeface="Arial" pitchFamily="34" charset="0"/>
              </a:rPr>
              <a:t>SEC</a:t>
            </a:r>
            <a:r>
              <a:rPr lang="pt-BR" sz="2800" dirty="0">
                <a:cs typeface="Arial" pitchFamily="34" charset="0"/>
              </a:rPr>
              <a:t> </a:t>
            </a:r>
            <a:r>
              <a:rPr lang="pt-BR" sz="2800" i="1" dirty="0" err="1">
                <a:cs typeface="Arial" pitchFamily="34" charset="0"/>
              </a:rPr>
              <a:t>Guidance</a:t>
            </a:r>
            <a:r>
              <a:rPr lang="pt-BR" sz="2800" i="1" dirty="0">
                <a:cs typeface="Arial" pitchFamily="34" charset="0"/>
              </a:rPr>
              <a:t> </a:t>
            </a:r>
            <a:r>
              <a:rPr lang="pt-BR" sz="2800" i="1" dirty="0" err="1">
                <a:cs typeface="Arial" pitchFamily="34" charset="0"/>
              </a:rPr>
              <a:t>Uptade</a:t>
            </a:r>
            <a:r>
              <a:rPr lang="pt-BR" sz="2800" dirty="0">
                <a:cs typeface="Arial" pitchFamily="34" charset="0"/>
              </a:rPr>
              <a:t>: sugestões de informações que devem ser prestadas para minimizar conflitos de interesse e obter uma relação mais transparente com os investidores.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800" dirty="0">
                <a:cs typeface="Arial" pitchFamily="34" charset="0"/>
              </a:rPr>
              <a:t> Disponibilização do código-fonte (ICVM 558 e 592)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BR" sz="2800" dirty="0">
                <a:cs typeface="Arial" pitchFamily="34" charset="0"/>
              </a:rPr>
              <a:t>Divulgação de políticas a serem adotadas em cenários de alta volatilidade</a:t>
            </a: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marL="628650" indent="-361950" algn="just">
              <a:buFont typeface="Arial" pitchFamily="34" charset="0"/>
              <a:buChar char="•"/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 algn="just">
              <a:defRPr/>
            </a:pPr>
            <a:endParaRPr lang="pt-BR" dirty="0">
              <a:solidFill>
                <a:schemeClr val="bg1"/>
              </a:solidFill>
            </a:endParaRPr>
          </a:p>
          <a:p>
            <a:pPr>
              <a:defRPr/>
            </a:pPr>
            <a:endParaRPr lang="pt-BR" dirty="0"/>
          </a:p>
        </p:txBody>
      </p:sp>
      <p:pic>
        <p:nvPicPr>
          <p:cNvPr id="6" name="Picture 2" descr="Resultado de imagem para JICTAC UFR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57764"/>
            <a:ext cx="911133" cy="8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7813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8784</TotalTime>
  <Words>433</Words>
  <Application>Microsoft Office PowerPoint</Application>
  <PresentationFormat>Apresentação na tela (4:3)</PresentationFormat>
  <Paragraphs>169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Tema do Office</vt:lpstr>
      <vt:lpstr>Personalizar design</vt:lpstr>
      <vt:lpstr>Robo-Advisors: Deveres fiduciários dos assessores de valores mobiliários no Brasil   </vt:lpstr>
      <vt:lpstr>Definição</vt:lpstr>
      <vt:lpstr>Modelo de Negócio</vt:lpstr>
      <vt:lpstr>Modelo de Negócio</vt:lpstr>
      <vt:lpstr>Desafios</vt:lpstr>
      <vt:lpstr>Suitability</vt:lpstr>
      <vt:lpstr>Lealdade</vt:lpstr>
      <vt:lpstr>Informar</vt:lpstr>
      <vt:lpstr>Considerações finais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COMPRA E VENDA DE EMPRESAS (M&amp;A)  E PRIVATE EQUITY</dc:title>
  <dc:creator>Ciro</dc:creator>
  <cp:lastModifiedBy>m.sorosini</cp:lastModifiedBy>
  <cp:revision>689</cp:revision>
  <dcterms:created xsi:type="dcterms:W3CDTF">2016-08-10T14:49:27Z</dcterms:created>
  <dcterms:modified xsi:type="dcterms:W3CDTF">2019-09-13T17:54:58Z</dcterms:modified>
</cp:coreProperties>
</file>