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52" r:id="rId1"/>
    <p:sldMasterId id="2147485771" r:id="rId2"/>
    <p:sldMasterId id="2147485783" r:id="rId3"/>
    <p:sldMasterId id="2147485795" r:id="rId4"/>
  </p:sldMasterIdLst>
  <p:notesMasterIdLst>
    <p:notesMasterId r:id="rId26"/>
  </p:notesMasterIdLst>
  <p:handoutMasterIdLst>
    <p:handoutMasterId r:id="rId27"/>
  </p:handoutMasterIdLst>
  <p:sldIdLst>
    <p:sldId id="647" r:id="rId5"/>
    <p:sldId id="732" r:id="rId6"/>
    <p:sldId id="703" r:id="rId7"/>
    <p:sldId id="734" r:id="rId8"/>
    <p:sldId id="735" r:id="rId9"/>
    <p:sldId id="715" r:id="rId10"/>
    <p:sldId id="716" r:id="rId11"/>
    <p:sldId id="717" r:id="rId12"/>
    <p:sldId id="718" r:id="rId13"/>
    <p:sldId id="719" r:id="rId14"/>
    <p:sldId id="720" r:id="rId15"/>
    <p:sldId id="721" r:id="rId16"/>
    <p:sldId id="722" r:id="rId17"/>
    <p:sldId id="724" r:id="rId18"/>
    <p:sldId id="725" r:id="rId19"/>
    <p:sldId id="726" r:id="rId20"/>
    <p:sldId id="727" r:id="rId21"/>
    <p:sldId id="728" r:id="rId22"/>
    <p:sldId id="729" r:id="rId23"/>
    <p:sldId id="736" r:id="rId24"/>
    <p:sldId id="714" r:id="rId25"/>
  </p:sldIdLst>
  <p:sldSz cx="12192000" cy="6858000"/>
  <p:notesSz cx="6797675" cy="9926638"/>
  <p:custDataLst>
    <p:tags r:id="rId28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15" userDrawn="1">
          <p15:clr>
            <a:srgbClr val="A4A3A4"/>
          </p15:clr>
        </p15:guide>
        <p15:guide id="2" orient="horz" pos="663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3909" userDrawn="1">
          <p15:clr>
            <a:srgbClr val="A4A3A4"/>
          </p15:clr>
        </p15:guide>
        <p15:guide id="5" pos="7413" userDrawn="1">
          <p15:clr>
            <a:srgbClr val="A4A3A4"/>
          </p15:clr>
        </p15:guide>
        <p15:guide id="6" pos="272" userDrawn="1">
          <p15:clr>
            <a:srgbClr val="A4A3A4"/>
          </p15:clr>
        </p15:guide>
        <p15:guide id="7" pos="2872" userDrawn="1">
          <p15:clr>
            <a:srgbClr val="A4A3A4"/>
          </p15:clr>
        </p15:guide>
        <p15:guide id="8" pos="7227" userDrawn="1">
          <p15:clr>
            <a:srgbClr val="A4A3A4"/>
          </p15:clr>
        </p15:guide>
        <p15:guide id="9" pos="1119" userDrawn="1">
          <p15:clr>
            <a:srgbClr val="A4A3A4"/>
          </p15:clr>
        </p15:guide>
        <p15:guide id="10" orient="horz" pos="2614" userDrawn="1">
          <p15:clr>
            <a:srgbClr val="A4A3A4"/>
          </p15:clr>
        </p15:guide>
        <p15:guide id="11" orient="horz" pos="2024" userDrawn="1">
          <p15:clr>
            <a:srgbClr val="A4A3A4"/>
          </p15:clr>
        </p15:guide>
        <p15:guide id="12" pos="16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. Song Xu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C4592"/>
    <a:srgbClr val="515256"/>
    <a:srgbClr val="C7C1BF"/>
    <a:srgbClr val="EEEBEA"/>
    <a:srgbClr val="0B0B0B"/>
    <a:srgbClr val="E7331A"/>
    <a:srgbClr val="A29795"/>
    <a:srgbClr val="808F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6305" autoAdjust="0"/>
  </p:normalViewPr>
  <p:slideViewPr>
    <p:cSldViewPr snapToObjects="1">
      <p:cViewPr varScale="1">
        <p:scale>
          <a:sx n="112" d="100"/>
          <a:sy n="112" d="100"/>
        </p:scale>
        <p:origin x="-930" y="-84"/>
      </p:cViewPr>
      <p:guideLst>
        <p:guide orient="horz" pos="2615"/>
        <p:guide orient="horz" pos="663"/>
        <p:guide orient="horz" pos="2160"/>
        <p:guide orient="horz" pos="3909"/>
        <p:guide orient="horz" pos="2614"/>
        <p:guide orient="horz" pos="2024"/>
        <p:guide pos="7413"/>
        <p:guide pos="272"/>
        <p:guide pos="2872"/>
        <p:guide pos="7227"/>
        <p:guide pos="1119"/>
        <p:guide pos="1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2850" y="-58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0952" tIns="45477" rIns="90952" bIns="4547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0952" tIns="45477" rIns="90952" bIns="4547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F84D96D-A77A-4395-8C23-D17069C21A70}" type="datetimeFigureOut">
              <a:rPr lang="de-DE"/>
              <a:pPr>
                <a:defRPr/>
              </a:pPr>
              <a:t>13.09.2019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0952" tIns="45477" rIns="90952" bIns="4547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31384F-9D9C-46D2-A55C-8B97D6B825DA}" type="slidenum">
              <a:rPr lang="de-DE" altLang="en-US"/>
              <a:pPr>
                <a:defRPr/>
              </a:pPr>
              <a:t>‹nº›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95827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DD99E1-3F2B-4DA6-A3BB-32638204A0EF}" type="slidenum">
              <a:rPr lang="de-DE" altLang="en-US"/>
              <a:pPr>
                <a:defRPr/>
              </a:pPr>
              <a:t>‹nº›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257086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813571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10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354984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388665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12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4144153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3516834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001867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63438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3479145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871906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3652577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864734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2592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7752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99493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50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755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802236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716961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648845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D99E1-3F2B-4DA6-A3BB-32638204A0EF}" type="slidenum">
              <a:rPr lang="de-DE" altLang="en-US" smtClean="0"/>
              <a:pPr>
                <a:defRPr/>
              </a:pPr>
              <a:t>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372697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22"/>
          <p:cNvSpPr/>
          <p:nvPr userDrawn="1"/>
        </p:nvSpPr>
        <p:spPr bwMode="auto">
          <a:xfrm>
            <a:off x="12321118" y="2278063"/>
            <a:ext cx="2800349" cy="29654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eaLnBrk="1" hangingPunct="1">
              <a:defRPr/>
            </a:pPr>
            <a:endParaRPr lang="en-US" sz="1000" b="1" dirty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*** English Template ***</a:t>
            </a:r>
          </a:p>
          <a:p>
            <a:pPr eaLnBrk="1" hangingPunct="1">
              <a:defRPr/>
            </a:pPr>
            <a:endParaRPr lang="en-US" sz="1000" b="1" u="sng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Font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Arial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14 </a:t>
            </a:r>
            <a:r>
              <a:rPr lang="en-US" sz="1000" dirty="0" err="1">
                <a:solidFill>
                  <a:schemeClr val="tx1"/>
                </a:solidFill>
                <a:cs typeface="Arial" pitchFamily="34" charset="0"/>
              </a:rPr>
              <a:t>pt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 average</a:t>
            </a:r>
          </a:p>
          <a:p>
            <a:pPr eaLnBrk="1" hangingPunct="1">
              <a:defRPr/>
            </a:pP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Basic Colors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WHU 1: 44 / 69 / 146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WHU 2: 128 / 143 / 190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     Grey 1: 81 / 82 / 86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2: 162 / 151 / 149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3: 199 / 193 / 191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4: 238 / 235 / 234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Red: 231 / 51 / 26</a:t>
            </a:r>
          </a:p>
          <a:p>
            <a:pPr eaLnBrk="1" hangingPunct="1">
              <a:tabLst>
                <a:tab pos="180975" algn="l"/>
              </a:tabLst>
              <a:defRPr/>
            </a:pP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Bullet points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1: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■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in WHU 1</a:t>
            </a: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2: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-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in WHU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3: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•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 in WHU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endParaRPr 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>
            <a:off x="1430868" y="2144713"/>
            <a:ext cx="788881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7" name="Grafik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57267" y="4713288"/>
            <a:ext cx="2387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25"/>
          <p:cNvSpPr/>
          <p:nvPr userDrawn="1"/>
        </p:nvSpPr>
        <p:spPr bwMode="auto">
          <a:xfrm>
            <a:off x="12433301" y="3573464"/>
            <a:ext cx="122767" cy="96837"/>
          </a:xfrm>
          <a:prstGeom prst="rect">
            <a:avLst/>
          </a:prstGeom>
          <a:solidFill>
            <a:srgbClr val="2C4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hteck 28"/>
          <p:cNvSpPr/>
          <p:nvPr userDrawn="1"/>
        </p:nvSpPr>
        <p:spPr bwMode="auto">
          <a:xfrm>
            <a:off x="12433301" y="3725864"/>
            <a:ext cx="122767" cy="96837"/>
          </a:xfrm>
          <a:prstGeom prst="rect">
            <a:avLst/>
          </a:prstGeom>
          <a:solidFill>
            <a:srgbClr val="808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hteck 32"/>
          <p:cNvSpPr/>
          <p:nvPr userDrawn="1"/>
        </p:nvSpPr>
        <p:spPr bwMode="auto">
          <a:xfrm>
            <a:off x="12433301" y="4195764"/>
            <a:ext cx="122767" cy="96837"/>
          </a:xfrm>
          <a:prstGeom prst="rect">
            <a:avLst/>
          </a:prstGeom>
          <a:solidFill>
            <a:srgbClr val="C7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hteck 33"/>
          <p:cNvSpPr/>
          <p:nvPr userDrawn="1"/>
        </p:nvSpPr>
        <p:spPr bwMode="auto">
          <a:xfrm>
            <a:off x="12433301" y="4340225"/>
            <a:ext cx="122767" cy="96838"/>
          </a:xfrm>
          <a:prstGeom prst="rect">
            <a:avLst/>
          </a:prstGeom>
          <a:solidFill>
            <a:srgbClr val="EE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Rechteck 34"/>
          <p:cNvSpPr/>
          <p:nvPr userDrawn="1"/>
        </p:nvSpPr>
        <p:spPr bwMode="auto">
          <a:xfrm>
            <a:off x="12433301" y="4484689"/>
            <a:ext cx="122767" cy="96837"/>
          </a:xfrm>
          <a:prstGeom prst="rect">
            <a:avLst/>
          </a:prstGeom>
          <a:solidFill>
            <a:srgbClr val="E7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hteck 35"/>
          <p:cNvSpPr/>
          <p:nvPr userDrawn="1"/>
        </p:nvSpPr>
        <p:spPr bwMode="auto">
          <a:xfrm>
            <a:off x="12433301" y="3878263"/>
            <a:ext cx="122767" cy="96837"/>
          </a:xfrm>
          <a:prstGeom prst="rect">
            <a:avLst/>
          </a:prstGeom>
          <a:solidFill>
            <a:srgbClr val="515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hteck 36"/>
          <p:cNvSpPr/>
          <p:nvPr userDrawn="1"/>
        </p:nvSpPr>
        <p:spPr bwMode="auto">
          <a:xfrm>
            <a:off x="12433301" y="4030664"/>
            <a:ext cx="122767" cy="96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01" y="4797153"/>
            <a:ext cx="9258300" cy="627063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37112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1"/>
          </p:nvPr>
        </p:nvSpPr>
        <p:spPr>
          <a:xfrm>
            <a:off x="406401" y="5516563"/>
            <a:ext cx="9258300" cy="86015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80451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4488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8523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3064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1442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718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553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84890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2565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3491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3495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U-Marketing Title">
    <p:bg>
      <p:bgPr>
        <a:solidFill>
          <a:srgbClr val="C7C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1154609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253" name="think-cell Folie" r:id="rId3" imgW="360" imgH="360" progId="">
              <p:embed/>
            </p:oleObj>
          </a:graphicData>
        </a:graphic>
      </p:graphicFrame>
      <p:sp>
        <p:nvSpPr>
          <p:cNvPr id="4" name="Rechteck 22"/>
          <p:cNvSpPr/>
          <p:nvPr userDrawn="1"/>
        </p:nvSpPr>
        <p:spPr>
          <a:xfrm>
            <a:off x="0" y="-44450"/>
            <a:ext cx="12208933" cy="692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Rechteck 24"/>
          <p:cNvSpPr/>
          <p:nvPr userDrawn="1"/>
        </p:nvSpPr>
        <p:spPr>
          <a:xfrm>
            <a:off x="-16934" y="5229226"/>
            <a:ext cx="12225867" cy="1655763"/>
          </a:xfrm>
          <a:prstGeom prst="rect">
            <a:avLst/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hteck 25"/>
          <p:cNvSpPr>
            <a:spLocks noChangeArrowheads="1"/>
          </p:cNvSpPr>
          <p:nvPr userDrawn="1"/>
        </p:nvSpPr>
        <p:spPr bwMode="auto">
          <a:xfrm>
            <a:off x="239185" y="5642664"/>
            <a:ext cx="1168946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400" b="1" dirty="0" smtClean="0"/>
              <a:t>Antonio Gledson de Carvalho</a:t>
            </a:r>
          </a:p>
          <a:p>
            <a:pPr eaLnBrk="1" hangingPunct="1">
              <a:defRPr/>
            </a:pPr>
            <a:r>
              <a:rPr lang="en-US" altLang="de-DE" sz="1400" b="1" dirty="0" err="1" smtClean="0"/>
              <a:t>Fundação</a:t>
            </a:r>
            <a:r>
              <a:rPr lang="en-US" altLang="de-DE" sz="1400" b="1" baseline="0" dirty="0" smtClean="0"/>
              <a:t> </a:t>
            </a:r>
            <a:r>
              <a:rPr lang="en-US" altLang="de-DE" sz="1400" b="1" baseline="0" dirty="0" err="1" smtClean="0"/>
              <a:t>Getulio</a:t>
            </a:r>
            <a:r>
              <a:rPr lang="en-US" altLang="de-DE" sz="1400" b="1" baseline="0" dirty="0" smtClean="0"/>
              <a:t> Vargas</a:t>
            </a:r>
            <a:r>
              <a:rPr lang="en-US" altLang="de-DE" sz="1400" b="1" dirty="0" smtClean="0"/>
              <a:t> – EAESP e </a:t>
            </a:r>
            <a:r>
              <a:rPr lang="en-US" altLang="de-DE" sz="1400" b="1" baseline="0" dirty="0" smtClean="0"/>
              <a:t>Instituto de Finanças (</a:t>
            </a:r>
            <a:r>
              <a:rPr lang="en-US" altLang="de-DE" sz="1400" b="1" baseline="0" dirty="0" err="1" smtClean="0"/>
              <a:t>IFin</a:t>
            </a:r>
            <a:r>
              <a:rPr lang="en-US" altLang="de-DE" sz="1400" b="1" baseline="0" dirty="0" smtClean="0"/>
              <a:t>)</a:t>
            </a:r>
          </a:p>
          <a:p>
            <a:pPr eaLnBrk="1" hangingPunct="1">
              <a:defRPr/>
            </a:pPr>
            <a:endParaRPr lang="en-US" altLang="de-DE" sz="1400" b="1" baseline="0" dirty="0" smtClean="0"/>
          </a:p>
          <a:p>
            <a:pPr eaLnBrk="1" hangingPunct="1">
              <a:defRPr/>
            </a:pPr>
            <a:endParaRPr lang="en-US" altLang="de-DE" sz="1400" b="1" baseline="0" dirty="0" smtClean="0"/>
          </a:p>
          <a:p>
            <a:pPr algn="ctr" eaLnBrk="1" hangingPunct="1">
              <a:defRPr/>
            </a:pPr>
            <a:r>
              <a:rPr lang="pt-BR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Workshop CVM-</a:t>
            </a:r>
            <a:r>
              <a:rPr lang="pt-BR" sz="14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Insper</a:t>
            </a:r>
            <a:r>
              <a:rPr lang="pt-BR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2019</a:t>
            </a:r>
            <a:r>
              <a:rPr lang="en-US" altLang="de-DE" sz="1100" b="1" dirty="0" smtClean="0"/>
              <a:t> 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9185" y="2708921"/>
            <a:ext cx="8975857" cy="425451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Formatvorlage des Untertitelmasters durch Klicken bearbeiten</a:t>
            </a:r>
            <a:endParaRPr lang="en-US" noProof="0" dirty="0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335360" y="1916833"/>
            <a:ext cx="8975856" cy="649287"/>
          </a:xfrm>
        </p:spPr>
        <p:txBody>
          <a:bodyPr/>
          <a:lstStyle>
            <a:lvl1pPr marL="0" indent="0">
              <a:defRPr sz="200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658208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0735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6397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7590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4031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8691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4831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15302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61412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33508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7889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12" y="222168"/>
            <a:ext cx="9258529" cy="62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05342" y="1196975"/>
            <a:ext cx="11381317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noProof="0" dirty="0" smtClean="0"/>
              <a:t>First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2"/>
            <a:r>
              <a:rPr lang="en-US" noProof="0" dirty="0" smtClean="0"/>
              <a:t>Third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</p:txBody>
      </p:sp>
      <p:sp>
        <p:nvSpPr>
          <p:cNvPr id="5" name="Datumsplatzhalter 3"/>
          <p:cNvSpPr txBox="1">
            <a:spLocks/>
          </p:cNvSpPr>
          <p:nvPr userDrawn="1"/>
        </p:nvSpPr>
        <p:spPr>
          <a:xfrm>
            <a:off x="4727848" y="6381328"/>
            <a:ext cx="2088232" cy="28803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9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Workshop CVM-</a:t>
            </a:r>
            <a:r>
              <a:rPr lang="pt-BR" sz="9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Insper</a:t>
            </a:r>
            <a:r>
              <a:rPr lang="pt-BR" sz="9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2019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xmlns="" val="3473310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68351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56124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1657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8083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72398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86758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749778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22136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93437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324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12" y="222168"/>
            <a:ext cx="9258529" cy="62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05342" y="1196975"/>
            <a:ext cx="11381317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2pPr marL="357188" indent="-177800">
              <a:buFont typeface="Symbol" pitchFamily="18" charset="2"/>
              <a:buChar char="-"/>
              <a:defRPr/>
            </a:lvl2pPr>
            <a:lvl3pPr marL="536575" indent="-179388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noProof="0" dirty="0" smtClean="0"/>
              <a:t>First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2"/>
            <a:r>
              <a:rPr lang="en-US" noProof="0" dirty="0" smtClean="0"/>
              <a:t>Third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</p:txBody>
      </p:sp>
      <p:sp>
        <p:nvSpPr>
          <p:cNvPr id="5" name="Datumsplatzhalter 3"/>
          <p:cNvSpPr txBox="1">
            <a:spLocks/>
          </p:cNvSpPr>
          <p:nvPr userDrawn="1"/>
        </p:nvSpPr>
        <p:spPr>
          <a:xfrm>
            <a:off x="4727848" y="6288088"/>
            <a:ext cx="2088232" cy="1524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dirty="0" smtClean="0"/>
              <a:t>5</a:t>
            </a:r>
            <a:r>
              <a:rPr lang="de-DE" baseline="30000" dirty="0" smtClean="0"/>
              <a:t>TH</a:t>
            </a:r>
            <a:r>
              <a:rPr lang="de-DE" baseline="0" dirty="0" smtClean="0"/>
              <a:t> LAWLE 2018 - Santiago, Chie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9591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7074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71924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48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29684" y="1066801"/>
            <a:ext cx="11353800" cy="336126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8" name="Bildplatzhalter 3"/>
          <p:cNvSpPr>
            <a:spLocks noGrp="1"/>
          </p:cNvSpPr>
          <p:nvPr>
            <p:ph type="pic" sz="quarter" idx="17"/>
          </p:nvPr>
        </p:nvSpPr>
        <p:spPr>
          <a:xfrm>
            <a:off x="3311691" y="4509834"/>
            <a:ext cx="2797196" cy="141471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33" name="Bildplatzhalter 3"/>
          <p:cNvSpPr>
            <a:spLocks noGrp="1"/>
          </p:cNvSpPr>
          <p:nvPr>
            <p:ph type="pic" sz="quarter" idx="18"/>
          </p:nvPr>
        </p:nvSpPr>
        <p:spPr>
          <a:xfrm>
            <a:off x="412234" y="4509834"/>
            <a:ext cx="2899457" cy="141471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34" name="Bildplatzhalter 3"/>
          <p:cNvSpPr>
            <a:spLocks noGrp="1"/>
          </p:cNvSpPr>
          <p:nvPr>
            <p:ph type="pic" sz="quarter" idx="19"/>
          </p:nvPr>
        </p:nvSpPr>
        <p:spPr>
          <a:xfrm>
            <a:off x="6102991" y="4509834"/>
            <a:ext cx="2803447" cy="14079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35" name="Bildplatzhalter 3"/>
          <p:cNvSpPr>
            <a:spLocks noGrp="1"/>
          </p:cNvSpPr>
          <p:nvPr>
            <p:ph type="pic" sz="quarter" idx="20"/>
          </p:nvPr>
        </p:nvSpPr>
        <p:spPr>
          <a:xfrm>
            <a:off x="8906438" y="4509834"/>
            <a:ext cx="2877047" cy="141471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xmlns="" val="222703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406401" y="1066801"/>
            <a:ext cx="9258300" cy="485774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20"/>
          </p:nvPr>
        </p:nvSpPr>
        <p:spPr>
          <a:xfrm>
            <a:off x="9959281" y="4365104"/>
            <a:ext cx="1824203" cy="155944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21"/>
          </p:nvPr>
        </p:nvSpPr>
        <p:spPr>
          <a:xfrm>
            <a:off x="9959281" y="2764824"/>
            <a:ext cx="1824203" cy="160028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2"/>
          </p:nvPr>
        </p:nvSpPr>
        <p:spPr>
          <a:xfrm>
            <a:off x="9959281" y="1066801"/>
            <a:ext cx="1824203" cy="1698024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4727848" y="6288088"/>
            <a:ext cx="2088232" cy="1524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9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Workshop CVM-</a:t>
            </a:r>
            <a:r>
              <a:rPr lang="pt-BR" sz="9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Insper</a:t>
            </a:r>
            <a:r>
              <a:rPr lang="pt-BR" sz="9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2019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xmlns="" val="282991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406400" y="1066801"/>
            <a:ext cx="7033749" cy="48577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2"/>
          </p:nvPr>
        </p:nvSpPr>
        <p:spPr>
          <a:xfrm>
            <a:off x="7972831" y="1066801"/>
            <a:ext cx="3810653" cy="24288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23"/>
          </p:nvPr>
        </p:nvSpPr>
        <p:spPr>
          <a:xfrm>
            <a:off x="7972832" y="3495676"/>
            <a:ext cx="3810653" cy="24288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xmlns="" val="1304857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406400" y="1066800"/>
            <a:ext cx="7033749" cy="485774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2"/>
          </p:nvPr>
        </p:nvSpPr>
        <p:spPr>
          <a:xfrm>
            <a:off x="7920202" y="1066801"/>
            <a:ext cx="3863281" cy="4857749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xmlns="" val="397571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68470944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278" name="think-cell Foli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umsplatzhalter 3"/>
          <p:cNvSpPr txBox="1">
            <a:spLocks/>
          </p:cNvSpPr>
          <p:nvPr userDrawn="1"/>
        </p:nvSpPr>
        <p:spPr>
          <a:xfrm>
            <a:off x="4727848" y="6360096"/>
            <a:ext cx="2088232" cy="237256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9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Workshop CVM-</a:t>
            </a:r>
            <a:r>
              <a:rPr lang="pt-BR" sz="9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Insper</a:t>
            </a:r>
            <a:r>
              <a:rPr lang="pt-BR" sz="9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2019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xmlns="" val="2733845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0603979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32" name="think-cell Folie" r:id="rId12" imgW="360" imgH="360" progId="">
              <p:embed/>
            </p:oleObj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1" y="222251"/>
            <a:ext cx="92583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4285" y="1195388"/>
            <a:ext cx="11383433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smtClean="0"/>
              <a:t>First </a:t>
            </a:r>
            <a:r>
              <a:rPr lang="en-US" altLang="de-DE" dirty="0" err="1" smtClean="0"/>
              <a:t>bulletpoint</a:t>
            </a:r>
            <a:endParaRPr lang="en-US" altLang="de-DE" dirty="0" smtClean="0"/>
          </a:p>
          <a:p>
            <a:pPr lvl="1"/>
            <a:r>
              <a:rPr lang="en-US" altLang="de-DE" dirty="0" smtClean="0"/>
              <a:t>Second </a:t>
            </a:r>
            <a:r>
              <a:rPr lang="en-US" altLang="de-DE" dirty="0" err="1" smtClean="0"/>
              <a:t>bulletpoint</a:t>
            </a:r>
            <a:endParaRPr lang="en-US" altLang="de-DE" dirty="0" smtClean="0"/>
          </a:p>
          <a:p>
            <a:pPr lvl="2"/>
            <a:r>
              <a:rPr lang="en-US" altLang="de-DE" dirty="0" smtClean="0"/>
              <a:t>Third </a:t>
            </a:r>
            <a:r>
              <a:rPr lang="en-US" altLang="de-DE" dirty="0" err="1" smtClean="0"/>
              <a:t>bulletpoint</a:t>
            </a:r>
            <a:endParaRPr lang="en-US" altLang="de-DE" dirty="0" smtClean="0"/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319618" y="6199189"/>
            <a:ext cx="3114168" cy="39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800" dirty="0" smtClean="0">
                <a:cs typeface="Times New Roman" pitchFamily="18" charset="0"/>
              </a:rPr>
              <a:t>Antonio</a:t>
            </a:r>
            <a:r>
              <a:rPr lang="en-US" sz="800" baseline="0" dirty="0" smtClean="0">
                <a:cs typeface="Times New Roman" pitchFamily="18" charset="0"/>
              </a:rPr>
              <a:t> Gledson de Carvalho</a:t>
            </a:r>
          </a:p>
          <a:p>
            <a:pPr>
              <a:defRPr/>
            </a:pPr>
            <a:r>
              <a:rPr lang="en-US" sz="800" dirty="0" err="1" smtClean="0">
                <a:cs typeface="Times New Roman" pitchFamily="18" charset="0"/>
              </a:rPr>
              <a:t>Fundação</a:t>
            </a:r>
            <a:r>
              <a:rPr lang="en-US" sz="800" baseline="0" dirty="0" smtClean="0">
                <a:cs typeface="Times New Roman" pitchFamily="18" charset="0"/>
              </a:rPr>
              <a:t> </a:t>
            </a:r>
            <a:r>
              <a:rPr lang="en-US" sz="800" baseline="0" dirty="0" err="1" smtClean="0">
                <a:cs typeface="Times New Roman" pitchFamily="18" charset="0"/>
              </a:rPr>
              <a:t>Getulio</a:t>
            </a:r>
            <a:r>
              <a:rPr lang="en-US" sz="800" baseline="0" dirty="0" smtClean="0">
                <a:cs typeface="Times New Roman" pitchFamily="18" charset="0"/>
              </a:rPr>
              <a:t> Vargas – EAESP e Instituto de Finanças (</a:t>
            </a:r>
            <a:r>
              <a:rPr lang="en-US" sz="800" baseline="0" dirty="0" err="1" smtClean="0">
                <a:cs typeface="Times New Roman" pitchFamily="18" charset="0"/>
              </a:rPr>
              <a:t>IFin</a:t>
            </a:r>
            <a:r>
              <a:rPr lang="en-US" sz="800" baseline="0" dirty="0" smtClean="0">
                <a:cs typeface="Times New Roman" pitchFamily="18" charset="0"/>
              </a:rPr>
              <a:t>)</a:t>
            </a:r>
            <a:endParaRPr lang="en-US" sz="800" dirty="0" smtClean="0">
              <a:cs typeface="Times New Roman" pitchFamily="18" charset="0"/>
            </a:endParaRPr>
          </a:p>
        </p:txBody>
      </p:sp>
      <p:sp>
        <p:nvSpPr>
          <p:cNvPr id="2" name="Line 17"/>
          <p:cNvSpPr>
            <a:spLocks noChangeShapeType="1"/>
          </p:cNvSpPr>
          <p:nvPr userDrawn="1"/>
        </p:nvSpPr>
        <p:spPr bwMode="auto">
          <a:xfrm>
            <a:off x="406400" y="6211888"/>
            <a:ext cx="11381317" cy="0"/>
          </a:xfrm>
          <a:prstGeom prst="line">
            <a:avLst/>
          </a:prstGeom>
          <a:noFill/>
          <a:ln w="9525">
            <a:solidFill>
              <a:srgbClr val="2C45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>
            <a:off x="419101" y="912813"/>
            <a:ext cx="11368617" cy="0"/>
          </a:xfrm>
          <a:prstGeom prst="line">
            <a:avLst/>
          </a:prstGeom>
          <a:noFill/>
          <a:ln w="28575">
            <a:solidFill>
              <a:srgbClr val="2C45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7" r:id="rId1"/>
    <p:sldLayoutId id="2147485768" r:id="rId2"/>
    <p:sldLayoutId id="2147485761" r:id="rId3"/>
    <p:sldLayoutId id="2147485762" r:id="rId4"/>
    <p:sldLayoutId id="2147485763" r:id="rId5"/>
    <p:sldLayoutId id="2147485764" r:id="rId6"/>
    <p:sldLayoutId id="2147485765" r:id="rId7"/>
    <p:sldLayoutId id="2147485766" r:id="rId8"/>
    <p:sldLayoutId id="2147485770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ts val="600"/>
        </a:spcBef>
        <a:spcAft>
          <a:spcPct val="0"/>
        </a:spcAft>
        <a:buClr>
          <a:srgbClr val="2C459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rtl="0" eaLnBrk="0" fontAlgn="base" hangingPunct="0">
        <a:spcBef>
          <a:spcPts val="600"/>
        </a:spcBef>
        <a:spcAft>
          <a:spcPct val="0"/>
        </a:spcAft>
        <a:buClr>
          <a:srgbClr val="808FBE"/>
        </a:buClr>
        <a:buSzPct val="100000"/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2pPr>
      <a:lvl3pPr marL="536575" indent="-179388" algn="l" rtl="0" eaLnBrk="0" fontAlgn="base" hangingPunct="0">
        <a:spcBef>
          <a:spcPts val="600"/>
        </a:spcBef>
        <a:spcAft>
          <a:spcPct val="0"/>
        </a:spcAft>
        <a:buClr>
          <a:srgbClr val="808FBE"/>
        </a:buClr>
        <a:buFont typeface="Symbol" panose="05050102010706020507" pitchFamily="18" charset="2"/>
        <a:buChar char="-"/>
        <a:defRPr sz="1200">
          <a:solidFill>
            <a:schemeClr val="tx1"/>
          </a:solidFill>
          <a:latin typeface="+mn-lt"/>
        </a:defRPr>
      </a:lvl3pPr>
      <a:lvl4pPr marL="536575" indent="835025" algn="l" rtl="0" eaLnBrk="0" fontAlgn="base" hangingPunct="0">
        <a:spcBef>
          <a:spcPct val="20000"/>
        </a:spcBef>
        <a:spcAft>
          <a:spcPct val="0"/>
        </a:spcAft>
        <a:buClr>
          <a:srgbClr val="2C4592"/>
        </a:buClr>
        <a:buFont typeface="Courier New" panose="02070309020205020404" pitchFamily="49" charset="0"/>
        <a:defRPr sz="1200">
          <a:solidFill>
            <a:schemeClr val="tx1"/>
          </a:solidFill>
          <a:latin typeface="+mn-lt"/>
        </a:defRPr>
      </a:lvl4pPr>
      <a:lvl5pPr marL="893763" indent="-177800" algn="l" rtl="0" eaLnBrk="0" fontAlgn="base" hangingPunct="0">
        <a:spcBef>
          <a:spcPct val="20000"/>
        </a:spcBef>
        <a:spcAft>
          <a:spcPct val="0"/>
        </a:spcAft>
        <a:buClr>
          <a:srgbClr val="2C459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69ED-3B7E-459D-93FD-903FBF70A80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E183-3ED3-4994-AD63-5E476A7CEC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7517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72" r:id="rId1"/>
    <p:sldLayoutId id="2147485773" r:id="rId2"/>
    <p:sldLayoutId id="2147485774" r:id="rId3"/>
    <p:sldLayoutId id="2147485775" r:id="rId4"/>
    <p:sldLayoutId id="2147485776" r:id="rId5"/>
    <p:sldLayoutId id="2147485777" r:id="rId6"/>
    <p:sldLayoutId id="2147485778" r:id="rId7"/>
    <p:sldLayoutId id="2147485779" r:id="rId8"/>
    <p:sldLayoutId id="2147485780" r:id="rId9"/>
    <p:sldLayoutId id="2147485781" r:id="rId10"/>
    <p:sldLayoutId id="214748578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60EF-28E5-4EB8-906A-77FFCE0619BB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A1819-6AA0-4C6B-A4E5-1EC004A872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856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84" r:id="rId1"/>
    <p:sldLayoutId id="2147485785" r:id="rId2"/>
    <p:sldLayoutId id="2147485786" r:id="rId3"/>
    <p:sldLayoutId id="2147485787" r:id="rId4"/>
    <p:sldLayoutId id="2147485788" r:id="rId5"/>
    <p:sldLayoutId id="2147485789" r:id="rId6"/>
    <p:sldLayoutId id="2147485790" r:id="rId7"/>
    <p:sldLayoutId id="2147485791" r:id="rId8"/>
    <p:sldLayoutId id="2147485792" r:id="rId9"/>
    <p:sldLayoutId id="2147485793" r:id="rId10"/>
    <p:sldLayoutId id="2147485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81576-010F-4357-8E9A-1388492304AC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7DF58-DBEB-4653-931B-01423AF4B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423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96" r:id="rId1"/>
    <p:sldLayoutId id="2147485797" r:id="rId2"/>
    <p:sldLayoutId id="2147485798" r:id="rId3"/>
    <p:sldLayoutId id="2147485799" r:id="rId4"/>
    <p:sldLayoutId id="2147485800" r:id="rId5"/>
    <p:sldLayoutId id="2147485801" r:id="rId6"/>
    <p:sldLayoutId id="2147485802" r:id="rId7"/>
    <p:sldLayoutId id="2147485803" r:id="rId8"/>
    <p:sldLayoutId id="2147485804" r:id="rId9"/>
    <p:sldLayoutId id="2147485805" r:id="rId10"/>
    <p:sldLayoutId id="214748580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4" Type="http://schemas.openxmlformats.org/officeDocument/2006/relationships/package" Target="../embeddings/Documento_do_Microsoft_Office_Word6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4" Type="http://schemas.openxmlformats.org/officeDocument/2006/relationships/package" Target="../embeddings/Documento_do_Microsoft_Office_Word7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4" Type="http://schemas.openxmlformats.org/officeDocument/2006/relationships/package" Target="../embeddings/Documento_do_Microsoft_Office_Word8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Documento_do_Microsoft_Office_Word9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4" Type="http://schemas.openxmlformats.org/officeDocument/2006/relationships/package" Target="../embeddings/Documento_do_Microsoft_Office_Word10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4" Type="http://schemas.openxmlformats.org/officeDocument/2006/relationships/package" Target="../embeddings/Documento_do_Microsoft_Office_Word1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9.vml"/><Relationship Id="rId4" Type="http://schemas.openxmlformats.org/officeDocument/2006/relationships/package" Target="../embeddings/Documento_do_Microsoft_Office_Word12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0.vml"/><Relationship Id="rId4" Type="http://schemas.openxmlformats.org/officeDocument/2006/relationships/package" Target="../embeddings/Documento_do_Microsoft_Office_Word13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1.vml"/><Relationship Id="rId4" Type="http://schemas.openxmlformats.org/officeDocument/2006/relationships/package" Target="../embeddings/Documento_do_Microsoft_Office_Word14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2.vml"/><Relationship Id="rId4" Type="http://schemas.openxmlformats.org/officeDocument/2006/relationships/package" Target="../embeddings/Documento_do_Microsoft_Office_Word15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Documento_do_Microsoft_Office_Word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package" Target="../embeddings/Documento_do_Microsoft_Office_Word2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package" Target="../embeddings/Documento_do_Microsoft_Office_Word3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Documento_do_Microsoft_Office_Word4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package" Target="../embeddings/Documento_do_Microsoft_Office_Word5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2200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305" name="think-cell Folie" r:id="rId4" imgW="360" imgH="360" progId="">
              <p:embed/>
            </p:oleObj>
          </a:graphicData>
        </a:graphic>
      </p:graphicFrame>
      <p:sp>
        <p:nvSpPr>
          <p:cNvPr id="9218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Antonio Gledson de Carvalho</a:t>
            </a:r>
          </a:p>
          <a:p>
            <a:endParaRPr lang="en-US" dirty="0" smtClean="0"/>
          </a:p>
          <a:p>
            <a:r>
              <a:rPr lang="en-US" dirty="0" smtClean="0"/>
              <a:t>With</a:t>
            </a:r>
          </a:p>
          <a:p>
            <a:r>
              <a:rPr lang="en-US" dirty="0" smtClean="0"/>
              <a:t>Felipe </a:t>
            </a:r>
            <a:r>
              <a:rPr lang="en-US" dirty="0" err="1" smtClean="0"/>
              <a:t>Tumenas</a:t>
            </a:r>
            <a:r>
              <a:rPr lang="en-US" dirty="0" smtClean="0"/>
              <a:t> Marques (</a:t>
            </a:r>
            <a:r>
              <a:rPr lang="en-US" dirty="0" err="1" smtClean="0"/>
              <a:t>UFBa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                                                                   </a:t>
            </a:r>
            <a:endParaRPr lang="en-US" b="1" dirty="0" smtClean="0"/>
          </a:p>
        </p:txBody>
      </p:sp>
      <p:sp>
        <p:nvSpPr>
          <p:cNvPr id="9219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Microstructure of the Brazilian Market for Corporate Bonds</a:t>
            </a:r>
            <a:r>
              <a:rPr lang="de-DE" altLang="de-DE" dirty="0" smtClean="0"/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12" y="222168"/>
            <a:ext cx="10442116" cy="625735"/>
          </a:xfrm>
        </p:spPr>
        <p:txBody>
          <a:bodyPr/>
          <a:lstStyle/>
          <a:p>
            <a:r>
              <a:rPr lang="en-US" dirty="0" smtClean="0"/>
              <a:t>Underwriting </a:t>
            </a:r>
            <a:r>
              <a:rPr lang="en-US" b="0" dirty="0"/>
              <a:t>(sample period: 2009-2017</a:t>
            </a:r>
            <a:r>
              <a:rPr lang="en-US" b="0" dirty="0" smtClean="0"/>
              <a:t>): </a:t>
            </a:r>
            <a:r>
              <a:rPr lang="en-US" dirty="0" smtClean="0"/>
              <a:t>concentrated in two domestic universal banks</a:t>
            </a:r>
            <a:endParaRPr lang="de-DE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5209713"/>
              </p:ext>
            </p:extLst>
          </p:nvPr>
        </p:nvGraphicFramePr>
        <p:xfrm>
          <a:off x="1187875" y="1428884"/>
          <a:ext cx="9444629" cy="4520396"/>
        </p:xfrm>
        <a:graphic>
          <a:graphicData uri="http://schemas.openxmlformats.org/presentationml/2006/ole">
            <p:oleObj spid="_x0000_s49208" name="Documento" r:id="rId4" imgW="5754669" imgH="275370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7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12" y="222168"/>
            <a:ext cx="11018180" cy="625735"/>
          </a:xfrm>
        </p:spPr>
        <p:txBody>
          <a:bodyPr/>
          <a:lstStyle/>
          <a:p>
            <a:r>
              <a:rPr lang="en-US" dirty="0" smtClean="0"/>
              <a:t>Rating </a:t>
            </a:r>
            <a:r>
              <a:rPr lang="en-US" b="0" dirty="0"/>
              <a:t>(sample period 2009-2017</a:t>
            </a:r>
            <a:r>
              <a:rPr lang="en-US" b="0" dirty="0" smtClean="0"/>
              <a:t>): </a:t>
            </a:r>
            <a:r>
              <a:rPr lang="en-US" dirty="0" smtClean="0"/>
              <a:t>majority of non-rated bonds (CVM 476)</a:t>
            </a:r>
            <a:endParaRPr lang="de-DE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1547705"/>
              </p:ext>
            </p:extLst>
          </p:nvPr>
        </p:nvGraphicFramePr>
        <p:xfrm>
          <a:off x="1107753" y="1412776"/>
          <a:ext cx="9308728" cy="4438090"/>
        </p:xfrm>
        <a:graphic>
          <a:graphicData uri="http://schemas.openxmlformats.org/presentationml/2006/ole">
            <p:oleObj spid="_x0000_s48181" name="Documento" r:id="rId4" imgW="5773076" imgH="2752263" progId="Word.Document.12">
              <p:embed/>
            </p:oleObj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9527232" y="4293096"/>
            <a:ext cx="1105272" cy="50405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19835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Ex-ante</a:t>
            </a:r>
            <a:r>
              <a:rPr lang="en-US" dirty="0"/>
              <a:t> Credit </a:t>
            </a:r>
            <a:r>
              <a:rPr lang="en-US" dirty="0" smtClean="0"/>
              <a:t>Event </a:t>
            </a:r>
            <a:r>
              <a:rPr lang="en-US" b="0" dirty="0" smtClean="0"/>
              <a:t>(EACE, renegotiation </a:t>
            </a:r>
            <a:r>
              <a:rPr lang="en-US" b="0" dirty="0"/>
              <a:t>and </a:t>
            </a:r>
            <a:r>
              <a:rPr lang="en-US" b="0" dirty="0" smtClean="0"/>
              <a:t>default): </a:t>
            </a:r>
            <a:r>
              <a:rPr lang="en-US" dirty="0" smtClean="0"/>
              <a:t>high numbers</a:t>
            </a:r>
            <a:endParaRPr lang="de-DE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0743087"/>
              </p:ext>
            </p:extLst>
          </p:nvPr>
        </p:nvGraphicFramePr>
        <p:xfrm>
          <a:off x="1919536" y="1002908"/>
          <a:ext cx="7745405" cy="5262276"/>
        </p:xfrm>
        <a:graphic>
          <a:graphicData uri="http://schemas.openxmlformats.org/presentationml/2006/ole">
            <p:oleObj spid="_x0000_s47155" name="Documento" r:id="rId4" imgW="5773076" imgH="3923408" progId="Word.Document.12">
              <p:embed/>
            </p:oleObj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8879160" y="2348880"/>
            <a:ext cx="1105272" cy="50405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5" name="Elipse 4"/>
          <p:cNvSpPr/>
          <p:nvPr/>
        </p:nvSpPr>
        <p:spPr bwMode="auto">
          <a:xfrm>
            <a:off x="8904312" y="4509120"/>
            <a:ext cx="1105272" cy="50405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38306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12" y="222168"/>
            <a:ext cx="9938060" cy="625735"/>
          </a:xfrm>
        </p:spPr>
        <p:txBody>
          <a:bodyPr/>
          <a:lstStyle/>
          <a:p>
            <a:r>
              <a:rPr lang="en-US" i="1" dirty="0"/>
              <a:t>Ex-ante</a:t>
            </a:r>
            <a:r>
              <a:rPr lang="en-US" dirty="0"/>
              <a:t> Credit </a:t>
            </a:r>
            <a:r>
              <a:rPr lang="en-US" dirty="0" smtClean="0"/>
              <a:t>Event </a:t>
            </a:r>
            <a:r>
              <a:rPr lang="en-US" b="0" dirty="0" smtClean="0"/>
              <a:t>(</a:t>
            </a:r>
            <a:r>
              <a:rPr lang="en-US" b="0" dirty="0"/>
              <a:t>sample period: 2014-2017</a:t>
            </a:r>
            <a:r>
              <a:rPr lang="en-US" b="0" dirty="0" smtClean="0"/>
              <a:t>):</a:t>
            </a:r>
            <a:r>
              <a:rPr lang="en-US" dirty="0" smtClean="0"/>
              <a:t> mostly renegotiation, but default is high</a:t>
            </a:r>
            <a:endParaRPr lang="de-DE" b="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3731720"/>
              </p:ext>
            </p:extLst>
          </p:nvPr>
        </p:nvGraphicFramePr>
        <p:xfrm>
          <a:off x="1861488" y="1052736"/>
          <a:ext cx="7905786" cy="5112568"/>
        </p:xfrm>
        <a:graphic>
          <a:graphicData uri="http://schemas.openxmlformats.org/presentationml/2006/ole">
            <p:oleObj spid="_x0000_s46126" name="Documento" r:id="rId4" imgW="5773076" imgH="3733024" progId="Word.Document.12">
              <p:embed/>
            </p:oleObj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8879160" y="2420888"/>
            <a:ext cx="1105272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5" name="Elipse 4"/>
          <p:cNvSpPr/>
          <p:nvPr/>
        </p:nvSpPr>
        <p:spPr bwMode="auto">
          <a:xfrm>
            <a:off x="8951168" y="4437112"/>
            <a:ext cx="1105272" cy="50405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5360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Rating versus </a:t>
            </a:r>
            <a:r>
              <a:rPr lang="en-US" i="1" dirty="0"/>
              <a:t>Ex-ante</a:t>
            </a:r>
            <a:r>
              <a:rPr lang="en-US" dirty="0"/>
              <a:t> Credit Event (EACE) </a:t>
            </a:r>
            <a:r>
              <a:rPr lang="en-US" b="0" dirty="0"/>
              <a:t>(sample period </a:t>
            </a:r>
            <a:r>
              <a:rPr lang="en-US" b="0" dirty="0" smtClean="0"/>
              <a:t>2014-2017)</a:t>
            </a:r>
            <a:endParaRPr lang="de-DE" b="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5721144"/>
              </p:ext>
            </p:extLst>
          </p:nvPr>
        </p:nvGraphicFramePr>
        <p:xfrm>
          <a:off x="1845361" y="1753920"/>
          <a:ext cx="8283087" cy="3619296"/>
        </p:xfrm>
        <a:graphic>
          <a:graphicData uri="http://schemas.openxmlformats.org/presentationml/2006/ole">
            <p:oleObj spid="_x0000_s53293" name="Documento" r:id="rId4" imgW="5413612" imgH="2365727" progId="Word.Document.12">
              <p:embed/>
            </p:oleObj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6960096" y="3356992"/>
            <a:ext cx="1105272" cy="576064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5" name="Elipse 4"/>
          <p:cNvSpPr/>
          <p:nvPr/>
        </p:nvSpPr>
        <p:spPr bwMode="auto">
          <a:xfrm>
            <a:off x="5710808" y="3356992"/>
            <a:ext cx="1105272" cy="576064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3377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Ex-post</a:t>
            </a:r>
            <a:r>
              <a:rPr lang="en-US" dirty="0"/>
              <a:t> Credit Event </a:t>
            </a:r>
            <a:r>
              <a:rPr lang="en-US" b="0" dirty="0"/>
              <a:t>(</a:t>
            </a:r>
            <a:r>
              <a:rPr lang="en-US" b="0" dirty="0" smtClean="0"/>
              <a:t>EPCE,  </a:t>
            </a:r>
            <a:r>
              <a:rPr lang="en-US" b="0" dirty="0"/>
              <a:t>d</a:t>
            </a:r>
            <a:r>
              <a:rPr lang="en-US" b="0" dirty="0" smtClean="0"/>
              <a:t>efault </a:t>
            </a:r>
            <a:r>
              <a:rPr lang="en-US" b="0" dirty="0"/>
              <a:t>and </a:t>
            </a:r>
            <a:r>
              <a:rPr lang="en-US" b="0" dirty="0" smtClean="0"/>
              <a:t>renegotiation): high numbers</a:t>
            </a:r>
            <a:endParaRPr lang="de-DE" b="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5167032"/>
              </p:ext>
            </p:extLst>
          </p:nvPr>
        </p:nvGraphicFramePr>
        <p:xfrm>
          <a:off x="2115611" y="1037224"/>
          <a:ext cx="7364765" cy="5200088"/>
        </p:xfrm>
        <a:graphic>
          <a:graphicData uri="http://schemas.openxmlformats.org/presentationml/2006/ole">
            <p:oleObj spid="_x0000_s54316" name="Documento" r:id="rId4" imgW="5773076" imgH="4075930" progId="Word.Document.12">
              <p:embed/>
            </p:oleObj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8832304" y="2420888"/>
            <a:ext cx="832637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5" name="Elipse 4"/>
          <p:cNvSpPr/>
          <p:nvPr/>
        </p:nvSpPr>
        <p:spPr bwMode="auto">
          <a:xfrm>
            <a:off x="8832304" y="4581128"/>
            <a:ext cx="832637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6" name="Elipse 5"/>
          <p:cNvSpPr/>
          <p:nvPr/>
        </p:nvSpPr>
        <p:spPr bwMode="auto">
          <a:xfrm>
            <a:off x="5303912" y="4581128"/>
            <a:ext cx="832637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1522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Ex-post Credit Event (EPCE): </a:t>
            </a:r>
            <a:r>
              <a:rPr lang="en-US" dirty="0" smtClean="0"/>
              <a:t>mostly </a:t>
            </a:r>
            <a:r>
              <a:rPr lang="en-US" dirty="0"/>
              <a:t>renegotiation, but default is high</a:t>
            </a:r>
            <a:endParaRPr lang="de-DE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37119061"/>
              </p:ext>
            </p:extLst>
          </p:nvPr>
        </p:nvGraphicFramePr>
        <p:xfrm>
          <a:off x="2135560" y="1014900"/>
          <a:ext cx="7344816" cy="5438436"/>
        </p:xfrm>
        <a:graphic>
          <a:graphicData uri="http://schemas.openxmlformats.org/presentationml/2006/ole">
            <p:oleObj spid="_x0000_s55339" name="Documento" r:id="rId4" imgW="5773076" imgH="4274967" progId="Word.Document.12">
              <p:embed/>
            </p:oleObj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8832304" y="4797152"/>
            <a:ext cx="832637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5" name="Elipse 4"/>
          <p:cNvSpPr/>
          <p:nvPr/>
        </p:nvSpPr>
        <p:spPr bwMode="auto">
          <a:xfrm>
            <a:off x="8791755" y="2654668"/>
            <a:ext cx="832637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7425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Rating versus Ex-post Credit Event (EPCE</a:t>
            </a:r>
            <a:r>
              <a:rPr lang="en-US" dirty="0" smtClean="0"/>
              <a:t>): surprising</a:t>
            </a:r>
            <a:endParaRPr lang="de-DE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3296362"/>
              </p:ext>
            </p:extLst>
          </p:nvPr>
        </p:nvGraphicFramePr>
        <p:xfrm>
          <a:off x="1415480" y="1916832"/>
          <a:ext cx="8891157" cy="3384376"/>
        </p:xfrm>
        <a:graphic>
          <a:graphicData uri="http://schemas.openxmlformats.org/presentationml/2006/ole">
            <p:oleObj spid="_x0000_s56362" name="Documento" r:id="rId4" imgW="5413612" imgH="2060321" progId="Word.Document.12">
              <p:embed/>
            </p:oleObj>
          </a:graphicData>
        </a:graphic>
      </p:graphicFrame>
      <p:sp>
        <p:nvSpPr>
          <p:cNvPr id="6" name="Elipse 5"/>
          <p:cNvSpPr/>
          <p:nvPr/>
        </p:nvSpPr>
        <p:spPr bwMode="auto">
          <a:xfrm>
            <a:off x="5663952" y="3140968"/>
            <a:ext cx="1080120" cy="576064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7" name="Elipse 6"/>
          <p:cNvSpPr/>
          <p:nvPr/>
        </p:nvSpPr>
        <p:spPr bwMode="auto">
          <a:xfrm>
            <a:off x="8688288" y="3140968"/>
            <a:ext cx="1080120" cy="576064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8" name="Seta para a direita 7"/>
          <p:cNvSpPr/>
          <p:nvPr/>
        </p:nvSpPr>
        <p:spPr bwMode="auto">
          <a:xfrm>
            <a:off x="9597344" y="3186684"/>
            <a:ext cx="978408" cy="484632"/>
          </a:xfrm>
          <a:prstGeom prst="rightArrow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10" name="Titel 1"/>
          <p:cNvSpPr txBox="1">
            <a:spLocks/>
          </p:cNvSpPr>
          <p:nvPr/>
        </p:nvSpPr>
        <p:spPr bwMode="auto">
          <a:xfrm>
            <a:off x="10632504" y="3068960"/>
            <a:ext cx="1512168" cy="60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1600" b="0" kern="0" dirty="0" smtClean="0"/>
              <a:t>S&amp;P Global rate: 0,26%</a:t>
            </a:r>
            <a:endParaRPr lang="de-DE" sz="1600" b="0" kern="0" dirty="0"/>
          </a:p>
        </p:txBody>
      </p:sp>
    </p:spTree>
    <p:extLst>
      <p:ext uri="{BB962C8B-B14F-4D97-AF65-F5344CB8AC3E}">
        <p14:creationId xmlns:p14="http://schemas.microsoft.com/office/powerpoint/2010/main" xmlns="" val="4467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 </a:t>
            </a:r>
            <a:r>
              <a:rPr lang="en-US" b="0" dirty="0" smtClean="0"/>
              <a:t>(sample </a:t>
            </a:r>
            <a:r>
              <a:rPr lang="en-US" b="0" dirty="0"/>
              <a:t>period </a:t>
            </a:r>
            <a:r>
              <a:rPr lang="en-US" b="0" dirty="0" smtClean="0"/>
              <a:t>2009-2013): </a:t>
            </a:r>
            <a:r>
              <a:rPr lang="en-US" dirty="0" smtClean="0"/>
              <a:t>low liquidity</a:t>
            </a:r>
            <a:endParaRPr lang="de-DE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162116"/>
              </p:ext>
            </p:extLst>
          </p:nvPr>
        </p:nvGraphicFramePr>
        <p:xfrm>
          <a:off x="1919536" y="1124744"/>
          <a:ext cx="7849603" cy="4919807"/>
        </p:xfrm>
        <a:graphic>
          <a:graphicData uri="http://schemas.openxmlformats.org/presentationml/2006/ole">
            <p:oleObj spid="_x0000_s57385" name="Documento" r:id="rId4" imgW="5754669" imgH="3607184" progId="Word.Document.12">
              <p:embed/>
            </p:oleObj>
          </a:graphicData>
        </a:graphic>
      </p:graphicFrame>
      <p:sp>
        <p:nvSpPr>
          <p:cNvPr id="5" name="Elipse 4"/>
          <p:cNvSpPr/>
          <p:nvPr/>
        </p:nvSpPr>
        <p:spPr bwMode="auto">
          <a:xfrm>
            <a:off x="5159896" y="2924944"/>
            <a:ext cx="1152127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6" name="Elipse 5"/>
          <p:cNvSpPr/>
          <p:nvPr/>
        </p:nvSpPr>
        <p:spPr bwMode="auto">
          <a:xfrm>
            <a:off x="8832305" y="2924944"/>
            <a:ext cx="1152127" cy="4320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26493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</a:t>
            </a:r>
            <a:r>
              <a:rPr lang="en-US" dirty="0" smtClean="0"/>
              <a:t>Allocation (sample period, 2015-2017) : mostly to underwriters’ related parties</a:t>
            </a:r>
            <a:endParaRPr lang="de-DE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3259373"/>
              </p:ext>
            </p:extLst>
          </p:nvPr>
        </p:nvGraphicFramePr>
        <p:xfrm>
          <a:off x="2495600" y="1050925"/>
          <a:ext cx="6486475" cy="5341489"/>
        </p:xfrm>
        <a:graphic>
          <a:graphicData uri="http://schemas.openxmlformats.org/presentationml/2006/ole">
            <p:oleObj spid="_x0000_s58408" name="Documento" r:id="rId4" imgW="5773076" imgH="4753810" progId="Word.Document.12">
              <p:embed/>
            </p:oleObj>
          </a:graphicData>
        </a:graphic>
      </p:graphicFrame>
      <p:sp>
        <p:nvSpPr>
          <p:cNvPr id="5" name="Elipse 4"/>
          <p:cNvSpPr/>
          <p:nvPr/>
        </p:nvSpPr>
        <p:spPr bwMode="auto">
          <a:xfrm>
            <a:off x="5663952" y="5445224"/>
            <a:ext cx="648072" cy="2880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7" name="Elipse 6"/>
          <p:cNvSpPr/>
          <p:nvPr/>
        </p:nvSpPr>
        <p:spPr bwMode="auto">
          <a:xfrm>
            <a:off x="6654308" y="3896560"/>
            <a:ext cx="648072" cy="2880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8" name="Elipse 7"/>
          <p:cNvSpPr/>
          <p:nvPr/>
        </p:nvSpPr>
        <p:spPr bwMode="auto">
          <a:xfrm>
            <a:off x="4727848" y="3933056"/>
            <a:ext cx="648072" cy="2880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  <p:sp>
        <p:nvSpPr>
          <p:cNvPr id="9" name="Elipse 8"/>
          <p:cNvSpPr/>
          <p:nvPr/>
        </p:nvSpPr>
        <p:spPr bwMode="auto">
          <a:xfrm>
            <a:off x="8472264" y="5417606"/>
            <a:ext cx="648072" cy="2880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8000" tIns="108000" rIns="90000" bIns="46800" rtlCol="0" anchor="ctr"/>
          <a:lstStyle/>
          <a:p>
            <a:pPr marL="171450" indent="-171450" algn="ctr">
              <a:buClr>
                <a:srgbClr val="2C4592"/>
              </a:buClr>
              <a:buFont typeface="Wingdings" pitchFamily="2" charset="2"/>
              <a:buChar char="§"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xmlns="" val="25381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0448" name="think-cell Foli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270284"/>
            <a:ext cx="7200478" cy="576064"/>
          </a:xfrm>
          <a:noFill/>
        </p:spPr>
        <p:txBody>
          <a:bodyPr>
            <a:normAutofit/>
          </a:bodyPr>
          <a:lstStyle/>
          <a:p>
            <a:r>
              <a:rPr lang="en-US" sz="2000" dirty="0" smtClean="0"/>
              <a:t>Goal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52736"/>
            <a:ext cx="11377264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Exploratory work</a:t>
            </a:r>
          </a:p>
          <a:p>
            <a:pPr eaLnBrk="1" hangingPunct="1"/>
            <a:r>
              <a:rPr lang="en-US" b="1" dirty="0" smtClean="0"/>
              <a:t>To describe the microstructure of the Brazilian bond market and its evolution</a:t>
            </a:r>
          </a:p>
          <a:p>
            <a:pPr eaLnBrk="1" hangingPunct="1"/>
            <a:r>
              <a:rPr lang="en-US" b="1" dirty="0" smtClean="0"/>
              <a:t>Provide a preliminary evaluation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52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4534" name="think-cell Foli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270284"/>
            <a:ext cx="7200478" cy="576064"/>
          </a:xfrm>
          <a:noFill/>
        </p:spPr>
        <p:txBody>
          <a:bodyPr>
            <a:normAutofit/>
          </a:bodyPr>
          <a:lstStyle/>
          <a:p>
            <a:r>
              <a:rPr lang="en-US" sz="2000" dirty="0" smtClean="0"/>
              <a:t>Questions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52736"/>
            <a:ext cx="11377264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To what extent we have a corporate bond market?</a:t>
            </a:r>
          </a:p>
          <a:p>
            <a:pPr eaLnBrk="1" hangingPunct="1"/>
            <a:r>
              <a:rPr lang="en-US" b="1" dirty="0" smtClean="0"/>
              <a:t>Is CVM 476 a mechanism for commercial banks to overcome bank regulation and provide assets to their related parties?</a:t>
            </a:r>
          </a:p>
          <a:p>
            <a:pPr eaLnBrk="1" hangingPunct="1"/>
            <a:r>
              <a:rPr lang="en-US" b="1" dirty="0" smtClean="0"/>
              <a:t>Do we need a Glass-Steagall regulation?</a:t>
            </a:r>
          </a:p>
          <a:p>
            <a:pPr eaLnBrk="1" hangingPunct="1"/>
            <a:r>
              <a:rPr lang="en-US" b="1" dirty="0" smtClean="0"/>
              <a:t>What are the meaning of ratings in Brazil?</a:t>
            </a:r>
          </a:p>
          <a:p>
            <a:pPr eaLnBrk="1" hangingPunct="1"/>
            <a:endParaRPr lang="en-US" b="1" dirty="0" smtClean="0"/>
          </a:p>
          <a:p>
            <a:pPr lvl="1"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3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05342" y="2924943"/>
            <a:ext cx="11381317" cy="311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C459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7188" indent="-1778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08FBE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2pPr>
            <a:lvl3pPr marL="536575" indent="-179388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08FBE"/>
              </a:buClr>
              <a:buFont typeface="Symbol" panose="05050102010706020507" pitchFamily="18" charset="2"/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536575" indent="8350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4592"/>
              </a:buClr>
              <a:buFont typeface="Courier New" panose="02070309020205020404" pitchFamily="49" charset="0"/>
              <a:defRPr sz="1200">
                <a:solidFill>
                  <a:schemeClr val="tx1"/>
                </a:solidFill>
                <a:latin typeface="+mn-lt"/>
              </a:defRPr>
            </a:lvl4pPr>
            <a:lvl5pPr marL="893763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459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76450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2C459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33650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2C459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90850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2C459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48050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2C459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sz="3200" b="1" kern="0" dirty="0" smtClean="0"/>
              <a:t>THANK YOU!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sz="3200" b="1" kern="0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b="1" kern="0" smtClean="0"/>
              <a:t>gledson.carvalho@fgv.br</a:t>
            </a:r>
            <a:endParaRPr lang="en-US" b="1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25461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to Non-Financial Corporations </a:t>
            </a:r>
            <a:r>
              <a:rPr lang="en-US" b="0" dirty="0" smtClean="0"/>
              <a:t>(as percentage of GDP)</a:t>
            </a:r>
            <a:endParaRPr lang="de-DE" b="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45581"/>
              </p:ext>
            </p:extLst>
          </p:nvPr>
        </p:nvGraphicFramePr>
        <p:xfrm>
          <a:off x="1461574" y="1234602"/>
          <a:ext cx="8666873" cy="4714678"/>
        </p:xfrm>
        <a:graphic>
          <a:graphicData uri="http://schemas.openxmlformats.org/presentationml/2006/ole">
            <p:oleObj spid="_x0000_s43070" name="Documento" r:id="rId4" imgW="5413612" imgH="294444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536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2498" name="think-cell Foli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270284"/>
            <a:ext cx="7200478" cy="576064"/>
          </a:xfrm>
          <a:noFill/>
        </p:spPr>
        <p:txBody>
          <a:bodyPr>
            <a:normAutofit/>
          </a:bodyPr>
          <a:lstStyle/>
          <a:p>
            <a:r>
              <a:rPr lang="en-US" sz="2000" dirty="0" smtClean="0"/>
              <a:t>Institutional description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52736"/>
            <a:ext cx="11377264" cy="50292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b="1" dirty="0" smtClean="0"/>
              <a:t>CVM 400 bonds</a:t>
            </a:r>
          </a:p>
          <a:p>
            <a:pPr marL="0" indent="0" algn="ctr" eaLnBrk="1" hangingPunct="1"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traditional issuance (public corporations, fill in a detailed prospectus at CVM)</a:t>
            </a:r>
          </a:p>
          <a:p>
            <a:pPr eaLnBrk="1" hangingPunct="1"/>
            <a:r>
              <a:rPr lang="en-US" b="1" dirty="0" smtClean="0"/>
              <a:t>Can be distributed to any investor</a:t>
            </a:r>
          </a:p>
          <a:p>
            <a:pPr eaLnBrk="1" hangingPunct="1"/>
            <a:r>
              <a:rPr lang="en-US" b="1" dirty="0" smtClean="0"/>
              <a:t>There are no restrictions on trade</a:t>
            </a:r>
          </a:p>
          <a:p>
            <a:pPr marL="0" indent="0" eaLnBrk="1" hangingPunct="1">
              <a:buNone/>
            </a:pPr>
            <a:endParaRPr lang="en-US" b="1" dirty="0"/>
          </a:p>
          <a:p>
            <a:pPr marL="0" indent="0" algn="ctr" eaLnBrk="1" hangingPunct="1">
              <a:buNone/>
            </a:pPr>
            <a:r>
              <a:rPr lang="en-US" b="1" dirty="0" smtClean="0"/>
              <a:t>CVM 476 bonds (2009)</a:t>
            </a:r>
          </a:p>
          <a:p>
            <a:pPr marL="0" indent="0" eaLnBrk="1" hangingPunct="1"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Non-public companies also can issue bonds</a:t>
            </a:r>
          </a:p>
          <a:p>
            <a:pPr eaLnBrk="1" hangingPunct="1"/>
            <a:r>
              <a:rPr lang="en-US" b="1" dirty="0" smtClean="0"/>
              <a:t>No need to fill in a prospect at CVM</a:t>
            </a:r>
          </a:p>
          <a:p>
            <a:pPr eaLnBrk="1" hangingPunct="1"/>
            <a:r>
              <a:rPr lang="en-US" b="1" dirty="0" smtClean="0"/>
              <a:t>Placement restricted to professional investors (PI, investments &gt; BRL $10 mi)</a:t>
            </a:r>
          </a:p>
          <a:p>
            <a:pPr eaLnBrk="1" hangingPunct="1"/>
            <a:r>
              <a:rPr lang="en-US" b="1" dirty="0" smtClean="0"/>
              <a:t>Prospectus distributed to at most 75 PIs</a:t>
            </a:r>
          </a:p>
          <a:p>
            <a:pPr eaLnBrk="1" hangingPunct="1"/>
            <a:r>
              <a:rPr lang="en-US" b="1" dirty="0" smtClean="0"/>
              <a:t>Placement restricted to 50 PIs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54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3521" name="think-cell Foli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270284"/>
            <a:ext cx="7200478" cy="576064"/>
          </a:xfrm>
          <a:noFill/>
        </p:spPr>
        <p:txBody>
          <a:bodyPr>
            <a:normAutofit/>
          </a:bodyPr>
          <a:lstStyle/>
          <a:p>
            <a:r>
              <a:rPr lang="en-US" sz="2000" dirty="0" smtClean="0"/>
              <a:t>Institutional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52736"/>
            <a:ext cx="11377264" cy="50292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b="1" dirty="0" smtClean="0"/>
              <a:t>Infrastructure Bonds (Law 12.431, 2011)</a:t>
            </a:r>
          </a:p>
          <a:p>
            <a:pPr marL="0" indent="0" eaLnBrk="1" hangingPunct="1"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Linked to infrastructure projects</a:t>
            </a:r>
          </a:p>
          <a:p>
            <a:pPr eaLnBrk="1" hangingPunct="1"/>
            <a:r>
              <a:rPr lang="en-US" b="1" dirty="0" smtClean="0"/>
              <a:t>Need government approval</a:t>
            </a:r>
          </a:p>
          <a:p>
            <a:pPr eaLnBrk="1" hangingPunct="1"/>
            <a:r>
              <a:rPr lang="en-US" b="1" dirty="0" smtClean="0"/>
              <a:t>Maturity cannot be less than 4 years</a:t>
            </a:r>
          </a:p>
          <a:p>
            <a:pPr eaLnBrk="1" hangingPunct="1"/>
            <a:r>
              <a:rPr lang="en-US" b="1" dirty="0" smtClean="0"/>
              <a:t>No restrictions on trade</a:t>
            </a:r>
          </a:p>
          <a:p>
            <a:pPr eaLnBrk="1" hangingPunct="1"/>
            <a:r>
              <a:rPr lang="en-US" b="1" dirty="0" err="1" smtClean="0"/>
              <a:t>Cupon</a:t>
            </a:r>
            <a:r>
              <a:rPr lang="en-US" b="1" dirty="0" smtClean="0"/>
              <a:t> payment  frequency: at most semiannual </a:t>
            </a:r>
          </a:p>
          <a:p>
            <a:pPr eaLnBrk="1" hangingPunct="1"/>
            <a:r>
              <a:rPr lang="en-US" b="1" dirty="0" smtClean="0"/>
              <a:t>Call provisions not allowed</a:t>
            </a:r>
          </a:p>
          <a:p>
            <a:pPr eaLnBrk="1" hangingPunct="1"/>
            <a:r>
              <a:rPr lang="en-US" b="1" dirty="0" smtClean="0"/>
              <a:t>Issuer cannot trade on the bond for 2 years</a:t>
            </a:r>
          </a:p>
          <a:p>
            <a:pPr eaLnBrk="1" hangingPunct="1"/>
            <a:r>
              <a:rPr lang="en-US" b="1" dirty="0" smtClean="0"/>
              <a:t>Can be issued under either CVM 400 or CVM 476</a:t>
            </a:r>
          </a:p>
          <a:p>
            <a:pPr eaLnBrk="1" hangingPunct="1"/>
            <a:r>
              <a:rPr lang="en-US" b="1" dirty="0" smtClean="0"/>
              <a:t>Individuals and foreign investors are tax-exempt</a:t>
            </a:r>
          </a:p>
          <a:p>
            <a:pPr marL="0" indent="0" eaLnBrk="1" hangingPunct="1">
              <a:buNone/>
            </a:pPr>
            <a:endParaRPr lang="en-US" b="1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5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12" y="476672"/>
            <a:ext cx="9258529" cy="625735"/>
          </a:xfrm>
        </p:spPr>
        <p:txBody>
          <a:bodyPr/>
          <a:lstStyle/>
          <a:p>
            <a:pPr eaLnBrk="1" hangingPunct="1"/>
            <a:r>
              <a:rPr lang="en-US" dirty="0"/>
              <a:t>Corporate Bond Issuance over Time </a:t>
            </a:r>
            <a:r>
              <a:rPr lang="en-US" b="0" dirty="0"/>
              <a:t>(proceeds and number of issues</a:t>
            </a:r>
            <a:r>
              <a:rPr lang="en-US" b="0" dirty="0" smtClean="0"/>
              <a:t>)</a:t>
            </a:r>
            <a:br>
              <a:rPr lang="en-US" b="0" dirty="0" smtClean="0"/>
            </a:br>
            <a:endParaRPr lang="de-DE" b="0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4626115"/>
              </p:ext>
            </p:extLst>
          </p:nvPr>
        </p:nvGraphicFramePr>
        <p:xfrm>
          <a:off x="5447928" y="908720"/>
          <a:ext cx="5413375" cy="5465763"/>
        </p:xfrm>
        <a:graphic>
          <a:graphicData uri="http://schemas.openxmlformats.org/presentationml/2006/ole">
            <p:oleObj spid="_x0000_s59429" name="Documento" r:id="rId4" imgW="5413612" imgH="5465944" progId="Word.Document.12">
              <p:embed/>
            </p:oleObj>
          </a:graphicData>
        </a:graphic>
      </p:graphicFrame>
      <p:sp>
        <p:nvSpPr>
          <p:cNvPr id="8" name="Titel 1"/>
          <p:cNvSpPr txBox="1">
            <a:spLocks/>
          </p:cNvSpPr>
          <p:nvPr/>
        </p:nvSpPr>
        <p:spPr bwMode="auto">
          <a:xfrm>
            <a:off x="263353" y="1340768"/>
            <a:ext cx="46805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kern="0" dirty="0" smtClean="0"/>
              <a:t>Market  is traditionally small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kern="0" dirty="0" smtClean="0"/>
              <a:t>It has be increasing in the recent years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kern="0" dirty="0" smtClean="0"/>
              <a:t>CVM 476 bonds became predominant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kern="0" dirty="0" smtClean="0"/>
              <a:t>Infra-bonds are a small portion of the market </a:t>
            </a:r>
            <a:endParaRPr lang="de-DE" b="0" kern="0" dirty="0"/>
          </a:p>
        </p:txBody>
      </p:sp>
    </p:spTree>
    <p:extLst>
      <p:ext uri="{BB962C8B-B14F-4D97-AF65-F5344CB8AC3E}">
        <p14:creationId xmlns:p14="http://schemas.microsoft.com/office/powerpoint/2010/main" xmlns="" val="3605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12" y="222168"/>
            <a:ext cx="10370108" cy="625735"/>
          </a:xfrm>
        </p:spPr>
        <p:txBody>
          <a:bodyPr/>
          <a:lstStyle/>
          <a:p>
            <a:r>
              <a:rPr lang="en-US" dirty="0"/>
              <a:t>Bond Issuance by Maturity </a:t>
            </a:r>
            <a:r>
              <a:rPr lang="en-US" b="0" dirty="0"/>
              <a:t>(sample period 2009-2017</a:t>
            </a:r>
            <a:r>
              <a:rPr lang="en-US" b="0" dirty="0" smtClean="0"/>
              <a:t>): </a:t>
            </a:r>
            <a:r>
              <a:rPr lang="en-US" dirty="0" smtClean="0"/>
              <a:t>short maturity bonds predominate </a:t>
            </a:r>
            <a:endParaRPr lang="de-DE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699557"/>
              </p:ext>
            </p:extLst>
          </p:nvPr>
        </p:nvGraphicFramePr>
        <p:xfrm>
          <a:off x="1775520" y="1556792"/>
          <a:ext cx="8251299" cy="4176464"/>
        </p:xfrm>
        <a:graphic>
          <a:graphicData uri="http://schemas.openxmlformats.org/presentationml/2006/ole">
            <p:oleObj spid="_x0000_s44093" name="Documento" r:id="rId4" imgW="5413612" imgH="273928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020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Yields </a:t>
            </a:r>
            <a:r>
              <a:rPr lang="en-US" b="0" dirty="0"/>
              <a:t>(sample period 2009-2017</a:t>
            </a:r>
            <a:r>
              <a:rPr lang="en-US" b="0" dirty="0" smtClean="0"/>
              <a:t>): </a:t>
            </a:r>
            <a:r>
              <a:rPr lang="en-US" dirty="0" smtClean="0"/>
              <a:t>mostly linked to interbank-offered rate (DI)</a:t>
            </a:r>
            <a:endParaRPr lang="de-DE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17454998"/>
              </p:ext>
            </p:extLst>
          </p:nvPr>
        </p:nvGraphicFramePr>
        <p:xfrm>
          <a:off x="1711241" y="1340768"/>
          <a:ext cx="8057167" cy="4774288"/>
        </p:xfrm>
        <a:graphic>
          <a:graphicData uri="http://schemas.openxmlformats.org/presentationml/2006/ole">
            <p:oleObj spid="_x0000_s51258" name="Documento" r:id="rId4" imgW="5754669" imgH="340995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232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Issues’ </a:t>
            </a:r>
            <a:r>
              <a:rPr lang="en-US" dirty="0" smtClean="0"/>
              <a:t>Size </a:t>
            </a:r>
            <a:r>
              <a:rPr lang="en-US" b="0" dirty="0" smtClean="0"/>
              <a:t>(</a:t>
            </a:r>
            <a:r>
              <a:rPr lang="en-US" b="0" dirty="0"/>
              <a:t>sample period: 2009-2017</a:t>
            </a:r>
            <a:r>
              <a:rPr lang="en-US" b="0" dirty="0" smtClean="0"/>
              <a:t>): </a:t>
            </a:r>
            <a:r>
              <a:rPr lang="en-US" dirty="0" smtClean="0"/>
              <a:t>tend to be small</a:t>
            </a:r>
            <a:endParaRPr lang="de-DE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7074644"/>
              </p:ext>
            </p:extLst>
          </p:nvPr>
        </p:nvGraphicFramePr>
        <p:xfrm>
          <a:off x="1199457" y="1484784"/>
          <a:ext cx="8956214" cy="4286631"/>
        </p:xfrm>
        <a:graphic>
          <a:graphicData uri="http://schemas.openxmlformats.org/presentationml/2006/ole">
            <p:oleObj spid="_x0000_s50233" name="Documento" r:id="rId4" imgW="5754669" imgH="275370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336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Standarddesign">
  <a:themeElements>
    <a:clrScheme name="WHU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C4592"/>
      </a:accent1>
      <a:accent2>
        <a:srgbClr val="808FBE"/>
      </a:accent2>
      <a:accent3>
        <a:srgbClr val="515256"/>
      </a:accent3>
      <a:accent4>
        <a:srgbClr val="A29795"/>
      </a:accent4>
      <a:accent5>
        <a:srgbClr val="C7C1BF"/>
      </a:accent5>
      <a:accent6>
        <a:srgbClr val="EEEBEA"/>
      </a:accent6>
      <a:hlink>
        <a:srgbClr val="E7331A"/>
      </a:hlink>
      <a:folHlink>
        <a:srgbClr val="808FBE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1"/>
          </a:solidFill>
          <a:round/>
          <a:headEnd/>
          <a:tailEnd/>
        </a:ln>
      </a:spPr>
      <a:bodyPr lIns="108000" tIns="108000" rIns="90000" bIns="46800"/>
      <a:lstStyle>
        <a:defPPr marL="171450" indent="-171450">
          <a:buClr>
            <a:srgbClr val="2C4592"/>
          </a:buClr>
          <a:buFont typeface="Wingdings" pitchFamily="2" charset="2"/>
          <a:buChar char="§"/>
          <a:defRPr sz="1200" kern="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3506</TotalTime>
  <Words>466</Words>
  <Application>Microsoft Office PowerPoint</Application>
  <PresentationFormat>Personalizar</PresentationFormat>
  <Paragraphs>97</Paragraphs>
  <Slides>21</Slides>
  <Notes>20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2_Standarddesign</vt:lpstr>
      <vt:lpstr>Personalizar design</vt:lpstr>
      <vt:lpstr>1_Personalizar design</vt:lpstr>
      <vt:lpstr>2_Personalizar design</vt:lpstr>
      <vt:lpstr>think-cell Folie</vt:lpstr>
      <vt:lpstr>Documento</vt:lpstr>
      <vt:lpstr>  The Microstructure of the Brazilian Market for Corporate Bonds </vt:lpstr>
      <vt:lpstr>Goal</vt:lpstr>
      <vt:lpstr>Credit to Non-Financial Corporations (as percentage of GDP)</vt:lpstr>
      <vt:lpstr>Institutional description</vt:lpstr>
      <vt:lpstr>Institutional</vt:lpstr>
      <vt:lpstr>Corporate Bond Issuance over Time (proceeds and number of issues) </vt:lpstr>
      <vt:lpstr>Bond Issuance by Maturity (sample period 2009-2017): short maturity bonds predominate </vt:lpstr>
      <vt:lpstr>Types of Yields (sample period 2009-2017): mostly linked to interbank-offered rate (DI)</vt:lpstr>
      <vt:lpstr>Issues’ Size (sample period: 2009-2017): tend to be small</vt:lpstr>
      <vt:lpstr>Underwriting (sample period: 2009-2017): concentrated in two domestic universal banks</vt:lpstr>
      <vt:lpstr>Rating (sample period 2009-2017): majority of non-rated bonds (CVM 476)</vt:lpstr>
      <vt:lpstr>Ex-ante Credit Event (EACE, renegotiation and default): high numbers</vt:lpstr>
      <vt:lpstr>Ex-ante Credit Event (sample period: 2014-2017): mostly renegotiation, but default is high</vt:lpstr>
      <vt:lpstr>Bond Rating versus Ex-ante Credit Event (EACE) (sample period 2014-2017)</vt:lpstr>
      <vt:lpstr>Ex-post Credit Event (EPCE,  default and renegotiation): high numbers</vt:lpstr>
      <vt:lpstr>Ex-post Credit Event (EPCE): mostly renegotiation, but default is high</vt:lpstr>
      <vt:lpstr>Bond Rating versus Ex-post Credit Event (EPCE): surprising</vt:lpstr>
      <vt:lpstr>Liquidity (sample period 2009-2013): low liquidity</vt:lpstr>
      <vt:lpstr>Bond Allocation (sample period, 2015-2017) : mostly to underwriters’ related parties</vt:lpstr>
      <vt:lpstr>Questions</vt:lpstr>
      <vt:lpstr>Slide 21</vt:lpstr>
    </vt:vector>
  </TitlesOfParts>
  <Company>mamaoffice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maik schrake</dc:creator>
  <cp:lastModifiedBy>m.sorosini</cp:lastModifiedBy>
  <cp:revision>2772</cp:revision>
  <cp:lastPrinted>2019-09-09T18:52:37Z</cp:lastPrinted>
  <dcterms:created xsi:type="dcterms:W3CDTF">2006-09-26T13:55:01Z</dcterms:created>
  <dcterms:modified xsi:type="dcterms:W3CDTF">2019-09-13T17:57:15Z</dcterms:modified>
</cp:coreProperties>
</file>